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handoutMasterIdLst>
    <p:handoutMasterId r:id="rId23"/>
  </p:handoutMasterIdLst>
  <p:sldIdLst>
    <p:sldId id="256" r:id="rId2"/>
    <p:sldId id="296" r:id="rId3"/>
    <p:sldId id="298" r:id="rId4"/>
    <p:sldId id="311" r:id="rId5"/>
    <p:sldId id="281" r:id="rId6"/>
    <p:sldId id="282" r:id="rId7"/>
    <p:sldId id="257" r:id="rId8"/>
    <p:sldId id="283" r:id="rId9"/>
    <p:sldId id="284" r:id="rId10"/>
    <p:sldId id="300" r:id="rId11"/>
    <p:sldId id="301" r:id="rId12"/>
    <p:sldId id="309" r:id="rId13"/>
    <p:sldId id="299" r:id="rId14"/>
    <p:sldId id="302" r:id="rId15"/>
    <p:sldId id="304" r:id="rId16"/>
    <p:sldId id="303" r:id="rId17"/>
    <p:sldId id="305" r:id="rId18"/>
    <p:sldId id="258" r:id="rId19"/>
    <p:sldId id="306" r:id="rId20"/>
    <p:sldId id="307" r:id="rId21"/>
    <p:sldId id="310" r:id="rId22"/>
  </p:sldIdLst>
  <p:sldSz cx="9144000" cy="6858000" type="screen4x3"/>
  <p:notesSz cx="68580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snapToGrid="0" snapToObjects="1">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010"/>
          </a:xfrm>
          <a:prstGeom prst="rect">
            <a:avLst/>
          </a:prstGeom>
        </p:spPr>
        <p:txBody>
          <a:bodyPr vert="horz" lIns="91440" tIns="45720" rIns="91440" bIns="45720" rtlCol="0"/>
          <a:lstStyle>
            <a:lvl1pPr algn="r">
              <a:defRPr sz="1200"/>
            </a:lvl1pPr>
          </a:lstStyle>
          <a:p>
            <a:fld id="{C326311C-A329-4885-8E25-C605F4A03E16}" type="datetimeFigureOut">
              <a:rPr lang="en-US" smtClean="0"/>
              <a:t>10/7/2014</a:t>
            </a:fld>
            <a:endParaRPr lang="en-US"/>
          </a:p>
        </p:txBody>
      </p:sp>
      <p:sp>
        <p:nvSpPr>
          <p:cNvPr id="4" name="Footer Placeholder 3"/>
          <p:cNvSpPr>
            <a:spLocks noGrp="1"/>
          </p:cNvSpPr>
          <p:nvPr>
            <p:ph type="ftr" sz="quarter" idx="2"/>
          </p:nvPr>
        </p:nvSpPr>
        <p:spPr>
          <a:xfrm>
            <a:off x="0" y="8757590"/>
            <a:ext cx="2971800" cy="4610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7590"/>
            <a:ext cx="2971800" cy="461010"/>
          </a:xfrm>
          <a:prstGeom prst="rect">
            <a:avLst/>
          </a:prstGeom>
        </p:spPr>
        <p:txBody>
          <a:bodyPr vert="horz" lIns="91440" tIns="45720" rIns="91440" bIns="45720" rtlCol="0" anchor="b"/>
          <a:lstStyle>
            <a:lvl1pPr algn="r">
              <a:defRPr sz="1200"/>
            </a:lvl1pPr>
          </a:lstStyle>
          <a:p>
            <a:fld id="{C1723063-0EE4-411E-A399-452459EEFE4D}" type="slidenum">
              <a:rPr lang="en-US" smtClean="0"/>
              <a:t>‹#›</a:t>
            </a:fld>
            <a:endParaRPr lang="en-US"/>
          </a:p>
        </p:txBody>
      </p:sp>
    </p:spTree>
    <p:extLst>
      <p:ext uri="{BB962C8B-B14F-4D97-AF65-F5344CB8AC3E}">
        <p14:creationId xmlns:p14="http://schemas.microsoft.com/office/powerpoint/2010/main" val="2105632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D1B48E6-52BC-EA44-8EF9-BB9F141642B9}"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1B48E6-52BC-EA44-8EF9-BB9F141642B9}" type="datetimeFigureOut">
              <a:rPr lang="en-US" smtClean="0"/>
              <a:pPr/>
              <a:t>10/7/2014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B48E6-52BC-EA44-8EF9-BB9F141642B9}" type="datetimeFigureOut">
              <a:rPr lang="en-US" smtClean="0"/>
              <a:pPr/>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D1B48E6-52BC-EA44-8EF9-BB9F141642B9}" type="datetimeFigureOut">
              <a:rPr lang="en-US" smtClean="0"/>
              <a:pPr/>
              <a:t>10/7/2014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1B48E6-52BC-EA44-8EF9-BB9F141642B9}"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1B48E6-52BC-EA44-8EF9-BB9F141642B9}"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B6D3-7F09-3A48-A0DF-B0CDB1085CEC}"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1B48E6-52BC-EA44-8EF9-BB9F141642B9}"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D1B48E6-52BC-EA44-8EF9-BB9F141642B9}"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B6D3-7F09-3A48-A0DF-B0CDB1085CEC}"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AB499-F5DE-4BE5-BB26-90CC428051F7}" type="datetime1">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1B48E6-52BC-EA44-8EF9-BB9F141642B9}" type="datetimeFigureOut">
              <a:rPr lang="en-US" smtClean="0"/>
              <a:pPr/>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D1B48E6-52BC-EA44-8EF9-BB9F141642B9}" type="datetimeFigureOut">
              <a:rPr lang="en-US" smtClean="0"/>
              <a:pPr/>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D1B48E6-52BC-EA44-8EF9-BB9F141642B9}" type="datetimeFigureOut">
              <a:rPr lang="en-US" smtClean="0"/>
              <a:pPr/>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1B6D3-7F09-3A48-A0DF-B0CDB1085CEC}"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D1B48E6-52BC-EA44-8EF9-BB9F141642B9}" type="datetimeFigureOut">
              <a:rPr lang="en-US" smtClean="0"/>
              <a:pPr/>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1B6D3-7F09-3A48-A0DF-B0CDB1085C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1B48E6-52BC-EA44-8EF9-BB9F141642B9}" type="datetimeFigureOut">
              <a:rPr lang="en-US" smtClean="0"/>
              <a:pPr/>
              <a:t>10/7/2014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6091B6D3-7F09-3A48-A0DF-B0CDB1085CEC}"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D1B48E6-52BC-EA44-8EF9-BB9F141642B9}" type="datetimeFigureOut">
              <a:rPr lang="en-US" smtClean="0"/>
              <a:pPr/>
              <a:t>10/7/2014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6091B6D3-7F09-3A48-A0DF-B0CDB1085CE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5s0rRk9sER0?rel=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Ayl6FQJ1-78?rel=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8485" y="1384917"/>
            <a:ext cx="7448365" cy="2093388"/>
          </a:xfrm>
        </p:spPr>
        <p:txBody>
          <a:bodyPr>
            <a:normAutofit fontScale="90000"/>
          </a:bodyPr>
          <a:lstStyle/>
          <a:p>
            <a:pPr lvl="0">
              <a:spcBef>
                <a:spcPts val="600"/>
              </a:spcBef>
            </a:pPr>
            <a:r>
              <a:rPr lang="en-US" dirty="0" smtClean="0"/>
              <a:t/>
            </a:r>
            <a:br>
              <a:rPr lang="en-US" dirty="0" smtClean="0"/>
            </a:br>
            <a:r>
              <a:rPr lang="en-US" sz="3100" dirty="0">
                <a:effectLst>
                  <a:outerShdw blurRad="63500" dir="2700000" algn="tl" rotWithShape="0">
                    <a:prstClr val="white">
                      <a:alpha val="40000"/>
                    </a:prstClr>
                  </a:outerShdw>
                </a:effectLst>
                <a:latin typeface="Calisto MT"/>
                <a:ea typeface="+mn-ea"/>
                <a:cs typeface="+mn-cs"/>
              </a:rPr>
              <a:t/>
            </a:r>
            <a:br>
              <a:rPr lang="en-US" sz="3100" dirty="0">
                <a:effectLst>
                  <a:outerShdw blurRad="63500" dir="2700000" algn="tl" rotWithShape="0">
                    <a:prstClr val="white">
                      <a:alpha val="40000"/>
                    </a:prstClr>
                  </a:outerShdw>
                </a:effectLst>
                <a:latin typeface="Calisto MT"/>
                <a:ea typeface="+mn-ea"/>
                <a:cs typeface="+mn-cs"/>
              </a:rPr>
            </a:br>
            <a:r>
              <a:rPr lang="en-US" sz="7300" dirty="0" smtClean="0">
                <a:effectLst>
                  <a:outerShdw blurRad="63500" dir="2700000" algn="tl" rotWithShape="0">
                    <a:prstClr val="white">
                      <a:alpha val="40000"/>
                    </a:prstClr>
                  </a:outerShdw>
                </a:effectLst>
                <a:latin typeface="Calisto MT"/>
                <a:ea typeface="+mn-ea"/>
                <a:cs typeface="+mn-cs"/>
              </a:rPr>
              <a:t>Physical Education</a:t>
            </a:r>
            <a:br>
              <a:rPr lang="en-US" sz="7300" dirty="0" smtClean="0">
                <a:effectLst>
                  <a:outerShdw blurRad="63500" dir="2700000" algn="tl" rotWithShape="0">
                    <a:prstClr val="white">
                      <a:alpha val="40000"/>
                    </a:prstClr>
                  </a:outerShdw>
                </a:effectLst>
                <a:latin typeface="Calisto MT"/>
                <a:ea typeface="+mn-ea"/>
                <a:cs typeface="+mn-cs"/>
              </a:rPr>
            </a:br>
            <a:r>
              <a:rPr lang="en-US" sz="7300" dirty="0">
                <a:effectLst>
                  <a:outerShdw blurRad="63500" dir="2700000" algn="tl" rotWithShape="0">
                    <a:prstClr val="white">
                      <a:alpha val="40000"/>
                    </a:prstClr>
                  </a:outerShdw>
                </a:effectLst>
                <a:latin typeface="Calisto MT"/>
                <a:ea typeface="+mn-ea"/>
                <a:cs typeface="+mn-cs"/>
              </a:rPr>
              <a:t>&amp;</a:t>
            </a:r>
            <a:r>
              <a:rPr lang="en-US" sz="7300" dirty="0" smtClean="0">
                <a:effectLst>
                  <a:outerShdw blurRad="63500" dir="2700000" algn="tl" rotWithShape="0">
                    <a:prstClr val="white">
                      <a:alpha val="40000"/>
                    </a:prstClr>
                  </a:outerShdw>
                </a:effectLst>
                <a:latin typeface="Calisto MT"/>
                <a:ea typeface="+mn-ea"/>
                <a:cs typeface="+mn-cs"/>
              </a:rPr>
              <a:t> </a:t>
            </a:r>
            <a:endParaRPr lang="en-US" sz="12800" dirty="0"/>
          </a:p>
        </p:txBody>
      </p:sp>
      <p:sp>
        <p:nvSpPr>
          <p:cNvPr id="3" name="Subtitle 2"/>
          <p:cNvSpPr>
            <a:spLocks noGrp="1"/>
          </p:cNvSpPr>
          <p:nvPr>
            <p:ph type="subTitle" idx="1"/>
          </p:nvPr>
        </p:nvSpPr>
        <p:spPr>
          <a:xfrm>
            <a:off x="779463" y="3478305"/>
            <a:ext cx="7583487" cy="3161981"/>
          </a:xfrm>
        </p:spPr>
        <p:txBody>
          <a:bodyPr>
            <a:normAutofit/>
          </a:bodyPr>
          <a:lstStyle/>
          <a:p>
            <a:r>
              <a:rPr lang="en-US" sz="4000" dirty="0"/>
              <a:t>t</a:t>
            </a:r>
            <a:r>
              <a:rPr lang="en-US" sz="4000" dirty="0" smtClean="0"/>
              <a:t>he Common Core Connection</a:t>
            </a:r>
          </a:p>
          <a:p>
            <a:endParaRPr lang="en-US" sz="4000" dirty="0"/>
          </a:p>
          <a:p>
            <a:endParaRPr lang="en-US" sz="4000" dirty="0"/>
          </a:p>
        </p:txBody>
      </p:sp>
      <p:pic>
        <p:nvPicPr>
          <p:cNvPr id="5" name="Picture 4"/>
          <p:cNvPicPr>
            <a:picLocks noChangeAspect="1"/>
          </p:cNvPicPr>
          <p:nvPr/>
        </p:nvPicPr>
        <p:blipFill>
          <a:blip r:embed="rId2"/>
          <a:stretch>
            <a:fillRect/>
          </a:stretch>
        </p:blipFill>
        <p:spPr>
          <a:xfrm>
            <a:off x="7182663" y="4188728"/>
            <a:ext cx="2023690" cy="2451558"/>
          </a:xfrm>
          <a:prstGeom prst="rect">
            <a:avLst/>
          </a:prstGeom>
        </p:spPr>
      </p:pic>
      <p:pic>
        <p:nvPicPr>
          <p:cNvPr id="6" name="Picture 5"/>
          <p:cNvPicPr>
            <a:picLocks noChangeAspect="1"/>
          </p:cNvPicPr>
          <p:nvPr/>
        </p:nvPicPr>
        <p:blipFill>
          <a:blip r:embed="rId3"/>
          <a:stretch>
            <a:fillRect/>
          </a:stretch>
        </p:blipFill>
        <p:spPr>
          <a:xfrm>
            <a:off x="0" y="987610"/>
            <a:ext cx="1868021" cy="2490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1021" y="62753"/>
            <a:ext cx="8993080" cy="1224509"/>
          </a:xfrm>
        </p:spPr>
        <p:txBody>
          <a:bodyPr/>
          <a:lstStyle/>
          <a:p>
            <a:r>
              <a:rPr lang="en-US" sz="4400" dirty="0" smtClean="0">
                <a:effectLst/>
                <a:latin typeface="+mn-lt"/>
              </a:rPr>
              <a:t>What are the </a:t>
            </a:r>
            <a:r>
              <a:rPr lang="en-US" sz="4400" dirty="0" smtClean="0">
                <a:effectLst/>
                <a:latin typeface="+mn-lt"/>
              </a:rPr>
              <a:t>California </a:t>
            </a:r>
            <a:br>
              <a:rPr lang="en-US" sz="4400" dirty="0" smtClean="0">
                <a:effectLst/>
                <a:latin typeface="+mn-lt"/>
              </a:rPr>
            </a:br>
            <a:r>
              <a:rPr lang="en-US" sz="4400" dirty="0" smtClean="0">
                <a:effectLst/>
                <a:latin typeface="+mn-lt"/>
              </a:rPr>
              <a:t>PE </a:t>
            </a:r>
            <a:r>
              <a:rPr lang="en-US" sz="4400" dirty="0" smtClean="0">
                <a:effectLst/>
                <a:latin typeface="+mn-lt"/>
              </a:rPr>
              <a:t>Content Standards?</a:t>
            </a:r>
            <a:endParaRPr lang="en-US" sz="4400" dirty="0">
              <a:effectLst/>
              <a:latin typeface="+mn-lt"/>
            </a:endParaRPr>
          </a:p>
        </p:txBody>
      </p:sp>
      <p:sp>
        <p:nvSpPr>
          <p:cNvPr id="16" name="Text Placeholder 15"/>
          <p:cNvSpPr>
            <a:spLocks noGrp="1"/>
          </p:cNvSpPr>
          <p:nvPr>
            <p:ph type="body" idx="1"/>
          </p:nvPr>
        </p:nvSpPr>
        <p:spPr>
          <a:xfrm>
            <a:off x="779463" y="1524000"/>
            <a:ext cx="7272584" cy="500109"/>
          </a:xfrm>
        </p:spPr>
        <p:txBody>
          <a:bodyPr/>
          <a:lstStyle/>
          <a:p>
            <a:r>
              <a:rPr lang="en-US" b="1" dirty="0" smtClean="0"/>
              <a:t>Junior High School</a:t>
            </a:r>
            <a:endParaRPr lang="en-US" b="1" dirty="0"/>
          </a:p>
        </p:txBody>
      </p:sp>
      <p:sp>
        <p:nvSpPr>
          <p:cNvPr id="17" name="Content Placeholder 16"/>
          <p:cNvSpPr>
            <a:spLocks noGrp="1"/>
          </p:cNvSpPr>
          <p:nvPr>
            <p:ph sz="half" idx="2"/>
          </p:nvPr>
        </p:nvSpPr>
        <p:spPr>
          <a:xfrm>
            <a:off x="71021" y="2237172"/>
            <a:ext cx="4274602" cy="4465469"/>
          </a:xfrm>
        </p:spPr>
        <p:txBody>
          <a:bodyPr>
            <a:normAutofit fontScale="77500" lnSpcReduction="20000"/>
          </a:bodyPr>
          <a:lstStyle/>
          <a:p>
            <a:pPr marL="0" indent="0">
              <a:buNone/>
            </a:pPr>
            <a:r>
              <a:rPr lang="en-US" b="1" dirty="0">
                <a:effectLst/>
              </a:rPr>
              <a:t>Standard 1: </a:t>
            </a:r>
            <a:r>
              <a:rPr lang="en-US" dirty="0"/>
              <a:t>Students </a:t>
            </a:r>
            <a:r>
              <a:rPr lang="en-US" b="1" u="sng" dirty="0"/>
              <a:t>demonstrate the </a:t>
            </a:r>
            <a:r>
              <a:rPr lang="en-US" dirty="0">
                <a:effectLst/>
              </a:rPr>
              <a:t>motor</a:t>
            </a:r>
          </a:p>
          <a:p>
            <a:pPr marL="0" indent="0">
              <a:buNone/>
            </a:pPr>
            <a:r>
              <a:rPr lang="en-US" dirty="0">
                <a:effectLst/>
              </a:rPr>
              <a:t>skills </a:t>
            </a:r>
            <a:r>
              <a:rPr lang="en-US" dirty="0"/>
              <a:t>and movement patterns needed to</a:t>
            </a:r>
          </a:p>
          <a:p>
            <a:pPr marL="0" indent="0">
              <a:buNone/>
            </a:pPr>
            <a:r>
              <a:rPr lang="en-US" dirty="0"/>
              <a:t>perform a variety of physical activities.</a:t>
            </a:r>
          </a:p>
          <a:p>
            <a:pPr marL="0" indent="0">
              <a:buNone/>
            </a:pPr>
            <a:r>
              <a:rPr lang="en-US" b="1" dirty="0">
                <a:effectLst/>
              </a:rPr>
              <a:t>Standard 2:</a:t>
            </a:r>
            <a:r>
              <a:rPr lang="en-US" dirty="0"/>
              <a:t> Students demonstrate </a:t>
            </a:r>
            <a:r>
              <a:rPr lang="en-US" b="1" u="sng" dirty="0"/>
              <a:t>knowledge</a:t>
            </a:r>
          </a:p>
          <a:p>
            <a:pPr marL="0" indent="0">
              <a:buNone/>
            </a:pPr>
            <a:r>
              <a:rPr lang="en-US" b="1" u="sng" dirty="0"/>
              <a:t>of</a:t>
            </a:r>
            <a:r>
              <a:rPr lang="en-US" dirty="0"/>
              <a:t> movement concepts, principles, and</a:t>
            </a:r>
          </a:p>
          <a:p>
            <a:pPr marL="0" indent="0">
              <a:buNone/>
            </a:pPr>
            <a:r>
              <a:rPr lang="en-US" dirty="0"/>
              <a:t>strategies that apply to the learning and</a:t>
            </a:r>
          </a:p>
          <a:p>
            <a:pPr marL="0" indent="0">
              <a:buNone/>
            </a:pPr>
            <a:r>
              <a:rPr lang="en-US" dirty="0"/>
              <a:t>performance of physical activities.</a:t>
            </a:r>
          </a:p>
          <a:p>
            <a:pPr marL="0" indent="0">
              <a:buNone/>
            </a:pPr>
            <a:r>
              <a:rPr lang="en-US" b="1" dirty="0"/>
              <a:t>Standard 3:</a:t>
            </a:r>
            <a:r>
              <a:rPr lang="en-US" dirty="0"/>
              <a:t> Students </a:t>
            </a:r>
            <a:r>
              <a:rPr lang="en-US" b="1" u="sng" dirty="0"/>
              <a:t>assess and maintain</a:t>
            </a:r>
            <a:r>
              <a:rPr lang="en-US" dirty="0"/>
              <a:t> a</a:t>
            </a:r>
          </a:p>
          <a:p>
            <a:pPr marL="0" indent="0">
              <a:buNone/>
            </a:pPr>
            <a:r>
              <a:rPr lang="en-US" dirty="0"/>
              <a:t>level of physical fitness to improve health and</a:t>
            </a:r>
          </a:p>
          <a:p>
            <a:pPr marL="0" indent="0">
              <a:buNone/>
            </a:pPr>
            <a:r>
              <a:rPr lang="en-US" dirty="0"/>
              <a:t>performance.</a:t>
            </a:r>
          </a:p>
          <a:p>
            <a:endParaRPr lang="en-US" dirty="0"/>
          </a:p>
        </p:txBody>
      </p:sp>
      <p:sp>
        <p:nvSpPr>
          <p:cNvPr id="19" name="Content Placeholder 18"/>
          <p:cNvSpPr>
            <a:spLocks noGrp="1"/>
          </p:cNvSpPr>
          <p:nvPr>
            <p:ph sz="quarter" idx="4"/>
          </p:nvPr>
        </p:nvSpPr>
        <p:spPr>
          <a:xfrm>
            <a:off x="4796791" y="2237172"/>
            <a:ext cx="4267310" cy="3888989"/>
          </a:xfrm>
        </p:spPr>
        <p:txBody>
          <a:bodyPr>
            <a:normAutofit fontScale="62500" lnSpcReduction="20000"/>
          </a:bodyPr>
          <a:lstStyle/>
          <a:p>
            <a:pPr marL="0" indent="0">
              <a:buNone/>
            </a:pPr>
            <a:r>
              <a:rPr lang="en-US" sz="2600" b="1" dirty="0">
                <a:effectLst/>
              </a:rPr>
              <a:t>Standard 4:</a:t>
            </a:r>
            <a:r>
              <a:rPr lang="en-US" sz="2600" dirty="0"/>
              <a:t> Students </a:t>
            </a:r>
            <a:r>
              <a:rPr lang="en-US" sz="2600" b="1" u="sng" dirty="0"/>
              <a:t>demonstrate </a:t>
            </a:r>
            <a:r>
              <a:rPr lang="en-US" sz="2600" b="1" u="sng" dirty="0" smtClean="0"/>
              <a:t>knowledge</a:t>
            </a:r>
            <a:endParaRPr lang="en-US" sz="2600" b="1" u="sng" dirty="0"/>
          </a:p>
          <a:p>
            <a:pPr marL="0" indent="0">
              <a:buNone/>
            </a:pPr>
            <a:r>
              <a:rPr lang="en-US" sz="2600" dirty="0"/>
              <a:t>of physical fitness concepts, principles, and</a:t>
            </a:r>
          </a:p>
          <a:p>
            <a:pPr marL="0" indent="0">
              <a:buNone/>
            </a:pPr>
            <a:r>
              <a:rPr lang="en-US" sz="2600" dirty="0"/>
              <a:t>strategies to improve health and performance.</a:t>
            </a:r>
          </a:p>
          <a:p>
            <a:pPr marL="0" indent="0">
              <a:buNone/>
            </a:pPr>
            <a:r>
              <a:rPr lang="en-US" sz="2600" b="1" dirty="0">
                <a:effectLst/>
              </a:rPr>
              <a:t>Standard 5:</a:t>
            </a:r>
            <a:r>
              <a:rPr lang="en-US" sz="2600" dirty="0"/>
              <a:t> Students </a:t>
            </a:r>
            <a:r>
              <a:rPr lang="en-US" sz="2600" b="1" u="sng" dirty="0"/>
              <a:t>demonstrate and utilize</a:t>
            </a:r>
          </a:p>
          <a:p>
            <a:pPr marL="0" indent="0">
              <a:buNone/>
            </a:pPr>
            <a:r>
              <a:rPr lang="en-US" sz="2600" b="1" u="sng" dirty="0"/>
              <a:t>knowledge</a:t>
            </a:r>
            <a:r>
              <a:rPr lang="en-US" sz="2600" dirty="0"/>
              <a:t> of psychological and sociological</a:t>
            </a:r>
          </a:p>
          <a:p>
            <a:pPr marL="0" indent="0">
              <a:buNone/>
            </a:pPr>
            <a:r>
              <a:rPr lang="en-US" sz="2600" dirty="0"/>
              <a:t>concepts, principles, and strategies that apply</a:t>
            </a:r>
          </a:p>
          <a:p>
            <a:pPr marL="0" indent="0">
              <a:buNone/>
            </a:pPr>
            <a:r>
              <a:rPr lang="en-US" sz="2600" dirty="0"/>
              <a:t>to the learning and performance of physical</a:t>
            </a:r>
          </a:p>
          <a:p>
            <a:pPr marL="0" indent="0">
              <a:buNone/>
            </a:pPr>
            <a:r>
              <a:rPr lang="en-US" sz="2600" dirty="0"/>
              <a:t>activity.</a:t>
            </a:r>
          </a:p>
          <a:p>
            <a:endParaRPr lang="en-US" dirty="0"/>
          </a:p>
        </p:txBody>
      </p:sp>
    </p:spTree>
    <p:extLst>
      <p:ext uri="{BB962C8B-B14F-4D97-AF65-F5344CB8AC3E}">
        <p14:creationId xmlns:p14="http://schemas.microsoft.com/office/powerpoint/2010/main" val="1000078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1000"/>
                                        <p:tgtEl>
                                          <p:spTgt spid="17">
                                            <p:txEl>
                                              <p:pRg st="1" end="1"/>
                                            </p:txEl>
                                          </p:spTgt>
                                        </p:tgtEl>
                                      </p:cBhvr>
                                    </p:animEffect>
                                    <p:anim calcmode="lin" valueType="num">
                                      <p:cBhvr>
                                        <p:cTn id="2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1000"/>
                                        <p:tgtEl>
                                          <p:spTgt spid="17">
                                            <p:txEl>
                                              <p:pRg st="2" end="2"/>
                                            </p:txEl>
                                          </p:spTgt>
                                        </p:tgtEl>
                                      </p:cBhvr>
                                    </p:animEffect>
                                    <p:anim calcmode="lin" valueType="num">
                                      <p:cBhvr>
                                        <p:cTn id="2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1000"/>
                                        <p:tgtEl>
                                          <p:spTgt spid="17">
                                            <p:txEl>
                                              <p:pRg st="3" end="3"/>
                                            </p:txEl>
                                          </p:spTgt>
                                        </p:tgtEl>
                                      </p:cBhvr>
                                    </p:animEffect>
                                    <p:anim calcmode="lin" valueType="num">
                                      <p:cBhvr>
                                        <p:cTn id="32"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xEl>
                                              <p:pRg st="4" end="4"/>
                                            </p:txEl>
                                          </p:spTgt>
                                        </p:tgtEl>
                                        <p:attrNameLst>
                                          <p:attrName>style.visibility</p:attrName>
                                        </p:attrNameLst>
                                      </p:cBhvr>
                                      <p:to>
                                        <p:strVal val="visible"/>
                                      </p:to>
                                    </p:set>
                                    <p:animEffect transition="in" filter="fade">
                                      <p:cBhvr>
                                        <p:cTn id="36" dur="1000"/>
                                        <p:tgtEl>
                                          <p:spTgt spid="17">
                                            <p:txEl>
                                              <p:pRg st="4" end="4"/>
                                            </p:txEl>
                                          </p:spTgt>
                                        </p:tgtEl>
                                      </p:cBhvr>
                                    </p:animEffect>
                                    <p:anim calcmode="lin" valueType="num">
                                      <p:cBhvr>
                                        <p:cTn id="37"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fade">
                                      <p:cBhvr>
                                        <p:cTn id="41" dur="1000"/>
                                        <p:tgtEl>
                                          <p:spTgt spid="17">
                                            <p:txEl>
                                              <p:pRg st="5" end="5"/>
                                            </p:txEl>
                                          </p:spTgt>
                                        </p:tgtEl>
                                      </p:cBhvr>
                                    </p:animEffect>
                                    <p:anim calcmode="lin" valueType="num">
                                      <p:cBhvr>
                                        <p:cTn id="42"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Effect transition="in" filter="fade">
                                      <p:cBhvr>
                                        <p:cTn id="46" dur="1000"/>
                                        <p:tgtEl>
                                          <p:spTgt spid="17">
                                            <p:txEl>
                                              <p:pRg st="6" end="6"/>
                                            </p:txEl>
                                          </p:spTgt>
                                        </p:tgtEl>
                                      </p:cBhvr>
                                    </p:animEffect>
                                    <p:anim calcmode="lin" valueType="num">
                                      <p:cBhvr>
                                        <p:cTn id="47"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xEl>
                                              <p:pRg st="7" end="7"/>
                                            </p:txEl>
                                          </p:spTgt>
                                        </p:tgtEl>
                                        <p:attrNameLst>
                                          <p:attrName>style.visibility</p:attrName>
                                        </p:attrNameLst>
                                      </p:cBhvr>
                                      <p:to>
                                        <p:strVal val="visible"/>
                                      </p:to>
                                    </p:set>
                                    <p:animEffect transition="in" filter="fade">
                                      <p:cBhvr>
                                        <p:cTn id="53" dur="1000"/>
                                        <p:tgtEl>
                                          <p:spTgt spid="17">
                                            <p:txEl>
                                              <p:pRg st="7" end="7"/>
                                            </p:txEl>
                                          </p:spTgt>
                                        </p:tgtEl>
                                      </p:cBhvr>
                                    </p:animEffect>
                                    <p:anim calcmode="lin" valueType="num">
                                      <p:cBhvr>
                                        <p:cTn id="54"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7">
                                            <p:txEl>
                                              <p:pRg st="8" end="8"/>
                                            </p:txEl>
                                          </p:spTgt>
                                        </p:tgtEl>
                                        <p:attrNameLst>
                                          <p:attrName>style.visibility</p:attrName>
                                        </p:attrNameLst>
                                      </p:cBhvr>
                                      <p:to>
                                        <p:strVal val="visible"/>
                                      </p:to>
                                    </p:set>
                                    <p:animEffect transition="in" filter="fade">
                                      <p:cBhvr>
                                        <p:cTn id="58" dur="1000"/>
                                        <p:tgtEl>
                                          <p:spTgt spid="17">
                                            <p:txEl>
                                              <p:pRg st="8" end="8"/>
                                            </p:txEl>
                                          </p:spTgt>
                                        </p:tgtEl>
                                      </p:cBhvr>
                                    </p:animEffect>
                                    <p:anim calcmode="lin" valueType="num">
                                      <p:cBhvr>
                                        <p:cTn id="59"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7">
                                            <p:txEl>
                                              <p:pRg st="9" end="9"/>
                                            </p:txEl>
                                          </p:spTgt>
                                        </p:tgtEl>
                                        <p:attrNameLst>
                                          <p:attrName>style.visibility</p:attrName>
                                        </p:attrNameLst>
                                      </p:cBhvr>
                                      <p:to>
                                        <p:strVal val="visible"/>
                                      </p:to>
                                    </p:set>
                                    <p:animEffect transition="in" filter="fade">
                                      <p:cBhvr>
                                        <p:cTn id="63" dur="1000"/>
                                        <p:tgtEl>
                                          <p:spTgt spid="17">
                                            <p:txEl>
                                              <p:pRg st="9" end="9"/>
                                            </p:txEl>
                                          </p:spTgt>
                                        </p:tgtEl>
                                      </p:cBhvr>
                                    </p:animEffect>
                                    <p:anim calcmode="lin" valueType="num">
                                      <p:cBhvr>
                                        <p:cTn id="64"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1000"/>
                                        <p:tgtEl>
                                          <p:spTgt spid="19">
                                            <p:txEl>
                                              <p:pRg st="0" end="0"/>
                                            </p:txEl>
                                          </p:spTgt>
                                        </p:tgtEl>
                                      </p:cBhvr>
                                    </p:animEffect>
                                    <p:anim calcmode="lin" valueType="num">
                                      <p:cBhvr>
                                        <p:cTn id="7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9">
                                            <p:txEl>
                                              <p:pRg st="1" end="1"/>
                                            </p:txEl>
                                          </p:spTgt>
                                        </p:tgtEl>
                                        <p:attrNameLst>
                                          <p:attrName>style.visibility</p:attrName>
                                        </p:attrNameLst>
                                      </p:cBhvr>
                                      <p:to>
                                        <p:strVal val="visible"/>
                                      </p:to>
                                    </p:set>
                                    <p:animEffect transition="in" filter="fade">
                                      <p:cBhvr>
                                        <p:cTn id="75" dur="1000"/>
                                        <p:tgtEl>
                                          <p:spTgt spid="19">
                                            <p:txEl>
                                              <p:pRg st="1" end="1"/>
                                            </p:txEl>
                                          </p:spTgt>
                                        </p:tgtEl>
                                      </p:cBhvr>
                                    </p:animEffect>
                                    <p:anim calcmode="lin" valueType="num">
                                      <p:cBhvr>
                                        <p:cTn id="7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9">
                                            <p:txEl>
                                              <p:pRg st="2" end="2"/>
                                            </p:txEl>
                                          </p:spTgt>
                                        </p:tgtEl>
                                        <p:attrNameLst>
                                          <p:attrName>style.visibility</p:attrName>
                                        </p:attrNameLst>
                                      </p:cBhvr>
                                      <p:to>
                                        <p:strVal val="visible"/>
                                      </p:to>
                                    </p:set>
                                    <p:animEffect transition="in" filter="fade">
                                      <p:cBhvr>
                                        <p:cTn id="80" dur="1000"/>
                                        <p:tgtEl>
                                          <p:spTgt spid="19">
                                            <p:txEl>
                                              <p:pRg st="2" end="2"/>
                                            </p:txEl>
                                          </p:spTgt>
                                        </p:tgtEl>
                                      </p:cBhvr>
                                    </p:animEffect>
                                    <p:anim calcmode="lin" valueType="num">
                                      <p:cBhvr>
                                        <p:cTn id="8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
                                            <p:txEl>
                                              <p:pRg st="3" end="3"/>
                                            </p:txEl>
                                          </p:spTgt>
                                        </p:tgtEl>
                                        <p:attrNameLst>
                                          <p:attrName>style.visibility</p:attrName>
                                        </p:attrNameLst>
                                      </p:cBhvr>
                                      <p:to>
                                        <p:strVal val="visible"/>
                                      </p:to>
                                    </p:set>
                                    <p:animEffect transition="in" filter="fade">
                                      <p:cBhvr>
                                        <p:cTn id="87" dur="1000"/>
                                        <p:tgtEl>
                                          <p:spTgt spid="19">
                                            <p:txEl>
                                              <p:pRg st="3" end="3"/>
                                            </p:txEl>
                                          </p:spTgt>
                                        </p:tgtEl>
                                      </p:cBhvr>
                                    </p:animEffect>
                                    <p:anim calcmode="lin" valueType="num">
                                      <p:cBhvr>
                                        <p:cTn id="88"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9">
                                            <p:txEl>
                                              <p:pRg st="4" end="4"/>
                                            </p:txEl>
                                          </p:spTgt>
                                        </p:tgtEl>
                                        <p:attrNameLst>
                                          <p:attrName>style.visibility</p:attrName>
                                        </p:attrNameLst>
                                      </p:cBhvr>
                                      <p:to>
                                        <p:strVal val="visible"/>
                                      </p:to>
                                    </p:set>
                                    <p:animEffect transition="in" filter="fade">
                                      <p:cBhvr>
                                        <p:cTn id="92" dur="1000"/>
                                        <p:tgtEl>
                                          <p:spTgt spid="19">
                                            <p:txEl>
                                              <p:pRg st="4" end="4"/>
                                            </p:txEl>
                                          </p:spTgt>
                                        </p:tgtEl>
                                      </p:cBhvr>
                                    </p:animEffect>
                                    <p:anim calcmode="lin" valueType="num">
                                      <p:cBhvr>
                                        <p:cTn id="9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94" dur="1000" fill="hold"/>
                                        <p:tgtEl>
                                          <p:spTgt spid="19">
                                            <p:txEl>
                                              <p:pRg st="4" end="4"/>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9">
                                            <p:txEl>
                                              <p:pRg st="5" end="5"/>
                                            </p:txEl>
                                          </p:spTgt>
                                        </p:tgtEl>
                                        <p:attrNameLst>
                                          <p:attrName>style.visibility</p:attrName>
                                        </p:attrNameLst>
                                      </p:cBhvr>
                                      <p:to>
                                        <p:strVal val="visible"/>
                                      </p:to>
                                    </p:set>
                                    <p:animEffect transition="in" filter="fade">
                                      <p:cBhvr>
                                        <p:cTn id="97" dur="1000"/>
                                        <p:tgtEl>
                                          <p:spTgt spid="19">
                                            <p:txEl>
                                              <p:pRg st="5" end="5"/>
                                            </p:txEl>
                                          </p:spTgt>
                                        </p:tgtEl>
                                      </p:cBhvr>
                                    </p:animEffect>
                                    <p:anim calcmode="lin" valueType="num">
                                      <p:cBhvr>
                                        <p:cTn id="98"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19">
                                            <p:txEl>
                                              <p:pRg st="5" end="5"/>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9">
                                            <p:txEl>
                                              <p:pRg st="6" end="6"/>
                                            </p:txEl>
                                          </p:spTgt>
                                        </p:tgtEl>
                                        <p:attrNameLst>
                                          <p:attrName>style.visibility</p:attrName>
                                        </p:attrNameLst>
                                      </p:cBhvr>
                                      <p:to>
                                        <p:strVal val="visible"/>
                                      </p:to>
                                    </p:set>
                                    <p:animEffect transition="in" filter="fade">
                                      <p:cBhvr>
                                        <p:cTn id="102" dur="1000"/>
                                        <p:tgtEl>
                                          <p:spTgt spid="19">
                                            <p:txEl>
                                              <p:pRg st="6" end="6"/>
                                            </p:txEl>
                                          </p:spTgt>
                                        </p:tgtEl>
                                      </p:cBhvr>
                                    </p:animEffect>
                                    <p:anim calcmode="lin" valueType="num">
                                      <p:cBhvr>
                                        <p:cTn id="103"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104" dur="1000" fill="hold"/>
                                        <p:tgtEl>
                                          <p:spTgt spid="19">
                                            <p:txEl>
                                              <p:pRg st="6" end="6"/>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9">
                                            <p:txEl>
                                              <p:pRg st="7" end="7"/>
                                            </p:txEl>
                                          </p:spTgt>
                                        </p:tgtEl>
                                        <p:attrNameLst>
                                          <p:attrName>style.visibility</p:attrName>
                                        </p:attrNameLst>
                                      </p:cBhvr>
                                      <p:to>
                                        <p:strVal val="visible"/>
                                      </p:to>
                                    </p:set>
                                    <p:animEffect transition="in" filter="fade">
                                      <p:cBhvr>
                                        <p:cTn id="107" dur="1000"/>
                                        <p:tgtEl>
                                          <p:spTgt spid="19">
                                            <p:txEl>
                                              <p:pRg st="7" end="7"/>
                                            </p:txEl>
                                          </p:spTgt>
                                        </p:tgtEl>
                                      </p:cBhvr>
                                    </p:animEffect>
                                    <p:anim calcmode="lin" valueType="num">
                                      <p:cBhvr>
                                        <p:cTn id="108"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1021" y="62753"/>
            <a:ext cx="8993080" cy="1224509"/>
          </a:xfrm>
        </p:spPr>
        <p:txBody>
          <a:bodyPr/>
          <a:lstStyle/>
          <a:p>
            <a:r>
              <a:rPr lang="en-US" sz="4400">
                <a:solidFill>
                  <a:prstClr val="white"/>
                </a:solidFill>
                <a:effectLst/>
                <a:latin typeface="Calisto MT"/>
              </a:rPr>
              <a:t>What are the California </a:t>
            </a:r>
            <a:br>
              <a:rPr lang="en-US" sz="4400">
                <a:solidFill>
                  <a:prstClr val="white"/>
                </a:solidFill>
                <a:effectLst/>
                <a:latin typeface="Calisto MT"/>
              </a:rPr>
            </a:br>
            <a:r>
              <a:rPr lang="en-US" sz="4400">
                <a:solidFill>
                  <a:prstClr val="white"/>
                </a:solidFill>
                <a:effectLst/>
                <a:latin typeface="Calisto MT"/>
              </a:rPr>
              <a:t>PE Content Standards?</a:t>
            </a:r>
            <a:endParaRPr lang="en-US" sz="4400" dirty="0">
              <a:effectLst/>
              <a:latin typeface="+mn-lt"/>
            </a:endParaRPr>
          </a:p>
        </p:txBody>
      </p:sp>
      <p:sp>
        <p:nvSpPr>
          <p:cNvPr id="16" name="Text Placeholder 15"/>
          <p:cNvSpPr>
            <a:spLocks noGrp="1"/>
          </p:cNvSpPr>
          <p:nvPr>
            <p:ph type="body" idx="1"/>
          </p:nvPr>
        </p:nvSpPr>
        <p:spPr>
          <a:xfrm>
            <a:off x="779463" y="1524000"/>
            <a:ext cx="7272584" cy="500109"/>
          </a:xfrm>
        </p:spPr>
        <p:txBody>
          <a:bodyPr/>
          <a:lstStyle/>
          <a:p>
            <a:r>
              <a:rPr lang="en-US" b="1" dirty="0" smtClean="0"/>
              <a:t>High School</a:t>
            </a:r>
            <a:endParaRPr lang="en-US" b="1" dirty="0"/>
          </a:p>
        </p:txBody>
      </p:sp>
      <p:sp>
        <p:nvSpPr>
          <p:cNvPr id="17" name="Content Placeholder 16"/>
          <p:cNvSpPr>
            <a:spLocks noGrp="1"/>
          </p:cNvSpPr>
          <p:nvPr>
            <p:ph sz="half" idx="2"/>
          </p:nvPr>
        </p:nvSpPr>
        <p:spPr>
          <a:xfrm>
            <a:off x="71021" y="2237172"/>
            <a:ext cx="4274602" cy="4465469"/>
          </a:xfrm>
        </p:spPr>
        <p:txBody>
          <a:bodyPr>
            <a:noAutofit/>
          </a:bodyPr>
          <a:lstStyle/>
          <a:p>
            <a:pPr marL="0" indent="0">
              <a:buNone/>
            </a:pPr>
            <a:r>
              <a:rPr lang="en-US" sz="1600" b="1" dirty="0"/>
              <a:t>Standard 1: </a:t>
            </a:r>
            <a:r>
              <a:rPr lang="en-US" sz="1600" dirty="0"/>
              <a:t>Students </a:t>
            </a:r>
            <a:r>
              <a:rPr lang="en-US" sz="1600" b="1" u="sng" dirty="0">
                <a:effectLst/>
              </a:rPr>
              <a:t>demonstrate knowledge</a:t>
            </a:r>
          </a:p>
          <a:p>
            <a:pPr marL="0" indent="0">
              <a:buNone/>
            </a:pPr>
            <a:r>
              <a:rPr lang="en-US" sz="1600" b="1" u="sng" dirty="0">
                <a:effectLst/>
              </a:rPr>
              <a:t>of and competency in</a:t>
            </a:r>
            <a:r>
              <a:rPr lang="en-US" sz="1600" b="1" dirty="0"/>
              <a:t> </a:t>
            </a:r>
            <a:r>
              <a:rPr lang="en-US" sz="1600" dirty="0"/>
              <a:t>motor skills, movement</a:t>
            </a:r>
          </a:p>
          <a:p>
            <a:pPr marL="0" indent="0">
              <a:buNone/>
            </a:pPr>
            <a:r>
              <a:rPr lang="en-US" sz="1600" dirty="0"/>
              <a:t>patterns, and strategies needed to perform a</a:t>
            </a:r>
          </a:p>
          <a:p>
            <a:pPr marL="0" indent="0">
              <a:buNone/>
            </a:pPr>
            <a:r>
              <a:rPr lang="en-US" sz="1600" dirty="0"/>
              <a:t>variety of physical activities.</a:t>
            </a:r>
          </a:p>
          <a:p>
            <a:pPr marL="0" indent="0">
              <a:buNone/>
            </a:pPr>
            <a:r>
              <a:rPr lang="en-US" sz="1600" b="1" dirty="0" smtClean="0"/>
              <a:t>Standard </a:t>
            </a:r>
            <a:r>
              <a:rPr lang="en-US" sz="1600" b="1" dirty="0"/>
              <a:t>2: </a:t>
            </a:r>
            <a:r>
              <a:rPr lang="en-US" sz="1600" dirty="0"/>
              <a:t>Students achieve a level of</a:t>
            </a:r>
          </a:p>
          <a:p>
            <a:pPr marL="0" indent="0">
              <a:buNone/>
            </a:pPr>
            <a:r>
              <a:rPr lang="en-US" sz="1600" dirty="0"/>
              <a:t>physical fitness for health and performance</a:t>
            </a:r>
          </a:p>
          <a:p>
            <a:pPr marL="0" indent="0">
              <a:buNone/>
            </a:pPr>
            <a:r>
              <a:rPr lang="en-US" sz="1600" dirty="0"/>
              <a:t>while </a:t>
            </a:r>
            <a:r>
              <a:rPr lang="en-US" sz="1600" b="1" u="sng" dirty="0"/>
              <a:t>demonstrating knowledge</a:t>
            </a:r>
            <a:r>
              <a:rPr lang="en-US" sz="1600" dirty="0"/>
              <a:t> of fitness</a:t>
            </a:r>
          </a:p>
          <a:p>
            <a:pPr marL="0" indent="0">
              <a:buNone/>
            </a:pPr>
            <a:r>
              <a:rPr lang="en-US" sz="1600" dirty="0"/>
              <a:t>concepts, principles, and strategies.</a:t>
            </a:r>
          </a:p>
          <a:p>
            <a:pPr marL="0" indent="0">
              <a:buNone/>
            </a:pPr>
            <a:endParaRPr lang="en-US" sz="1200" dirty="0"/>
          </a:p>
        </p:txBody>
      </p:sp>
      <p:sp>
        <p:nvSpPr>
          <p:cNvPr id="19" name="Content Placeholder 18"/>
          <p:cNvSpPr>
            <a:spLocks noGrp="1"/>
          </p:cNvSpPr>
          <p:nvPr>
            <p:ph sz="quarter" idx="4"/>
          </p:nvPr>
        </p:nvSpPr>
        <p:spPr>
          <a:xfrm>
            <a:off x="4796791" y="2237172"/>
            <a:ext cx="4267310" cy="3888989"/>
          </a:xfrm>
        </p:spPr>
        <p:txBody>
          <a:bodyPr>
            <a:normAutofit/>
          </a:bodyPr>
          <a:lstStyle/>
          <a:p>
            <a:pPr marL="0" indent="0">
              <a:buNone/>
            </a:pPr>
            <a:r>
              <a:rPr lang="en-US" sz="1600" b="1" dirty="0"/>
              <a:t>Standard 3: </a:t>
            </a:r>
            <a:r>
              <a:rPr lang="en-US" sz="1600" dirty="0"/>
              <a:t>Students </a:t>
            </a:r>
            <a:r>
              <a:rPr lang="en-US" sz="1600" b="1" u="sng" dirty="0"/>
              <a:t>demonstrate knowledge</a:t>
            </a:r>
          </a:p>
          <a:p>
            <a:pPr marL="0" indent="0">
              <a:buNone/>
            </a:pPr>
            <a:r>
              <a:rPr lang="en-US" sz="1600" b="1" u="sng" dirty="0"/>
              <a:t>of</a:t>
            </a:r>
            <a:r>
              <a:rPr lang="en-US" sz="1600" b="1" dirty="0"/>
              <a:t> </a:t>
            </a:r>
            <a:r>
              <a:rPr lang="en-US" sz="1600" dirty="0">
                <a:effectLst/>
              </a:rPr>
              <a:t>psychological and sociological concepts</a:t>
            </a:r>
            <a:r>
              <a:rPr lang="en-US" sz="1600" dirty="0"/>
              <a:t>,</a:t>
            </a:r>
          </a:p>
          <a:p>
            <a:pPr marL="0" indent="0">
              <a:buNone/>
            </a:pPr>
            <a:r>
              <a:rPr lang="en-US" sz="1600" dirty="0"/>
              <a:t>principles, and strategies that apply to the</a:t>
            </a:r>
          </a:p>
          <a:p>
            <a:pPr marL="0" indent="0">
              <a:buNone/>
            </a:pPr>
            <a:r>
              <a:rPr lang="en-US" sz="1600" dirty="0"/>
              <a:t>learning and performance of physical activity.</a:t>
            </a:r>
            <a:endParaRPr lang="en-US" sz="1200" dirty="0"/>
          </a:p>
        </p:txBody>
      </p:sp>
    </p:spTree>
    <p:extLst>
      <p:ext uri="{BB962C8B-B14F-4D97-AF65-F5344CB8AC3E}">
        <p14:creationId xmlns:p14="http://schemas.microsoft.com/office/powerpoint/2010/main" val="296523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1000"/>
                                        <p:tgtEl>
                                          <p:spTgt spid="17">
                                            <p:txEl>
                                              <p:pRg st="1" end="1"/>
                                            </p:txEl>
                                          </p:spTgt>
                                        </p:tgtEl>
                                      </p:cBhvr>
                                    </p:animEffect>
                                    <p:anim calcmode="lin" valueType="num">
                                      <p:cBhvr>
                                        <p:cTn id="2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1000"/>
                                        <p:tgtEl>
                                          <p:spTgt spid="17">
                                            <p:txEl>
                                              <p:pRg st="2" end="2"/>
                                            </p:txEl>
                                          </p:spTgt>
                                        </p:tgtEl>
                                      </p:cBhvr>
                                    </p:animEffect>
                                    <p:anim calcmode="lin" valueType="num">
                                      <p:cBhvr>
                                        <p:cTn id="2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fade">
                                      <p:cBhvr>
                                        <p:cTn id="29" dur="1000"/>
                                        <p:tgtEl>
                                          <p:spTgt spid="17">
                                            <p:txEl>
                                              <p:pRg st="3" end="3"/>
                                            </p:txEl>
                                          </p:spTgt>
                                        </p:tgtEl>
                                      </p:cBhvr>
                                    </p:animEffect>
                                    <p:anim calcmode="lin" valueType="num">
                                      <p:cBhvr>
                                        <p:cTn id="3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7">
                                            <p:txEl>
                                              <p:pRg st="4" end="4"/>
                                            </p:txEl>
                                          </p:spTgt>
                                        </p:tgtEl>
                                        <p:attrNameLst>
                                          <p:attrName>style.visibility</p:attrName>
                                        </p:attrNameLst>
                                      </p:cBhvr>
                                      <p:to>
                                        <p:strVal val="visible"/>
                                      </p:to>
                                    </p:set>
                                    <p:animEffect transition="in" filter="fade">
                                      <p:cBhvr>
                                        <p:cTn id="36" dur="1000"/>
                                        <p:tgtEl>
                                          <p:spTgt spid="17">
                                            <p:txEl>
                                              <p:pRg st="4" end="4"/>
                                            </p:txEl>
                                          </p:spTgt>
                                        </p:tgtEl>
                                      </p:cBhvr>
                                    </p:animEffect>
                                    <p:anim calcmode="lin" valueType="num">
                                      <p:cBhvr>
                                        <p:cTn id="37"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fade">
                                      <p:cBhvr>
                                        <p:cTn id="41" dur="1000"/>
                                        <p:tgtEl>
                                          <p:spTgt spid="17">
                                            <p:txEl>
                                              <p:pRg st="5" end="5"/>
                                            </p:txEl>
                                          </p:spTgt>
                                        </p:tgtEl>
                                      </p:cBhvr>
                                    </p:animEffect>
                                    <p:anim calcmode="lin" valueType="num">
                                      <p:cBhvr>
                                        <p:cTn id="42"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Effect transition="in" filter="fade">
                                      <p:cBhvr>
                                        <p:cTn id="46" dur="1000"/>
                                        <p:tgtEl>
                                          <p:spTgt spid="17">
                                            <p:txEl>
                                              <p:pRg st="6" end="6"/>
                                            </p:txEl>
                                          </p:spTgt>
                                        </p:tgtEl>
                                      </p:cBhvr>
                                    </p:animEffect>
                                    <p:anim calcmode="lin" valueType="num">
                                      <p:cBhvr>
                                        <p:cTn id="47"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7">
                                            <p:txEl>
                                              <p:pRg st="7" end="7"/>
                                            </p:txEl>
                                          </p:spTgt>
                                        </p:tgtEl>
                                        <p:attrNameLst>
                                          <p:attrName>style.visibility</p:attrName>
                                        </p:attrNameLst>
                                      </p:cBhvr>
                                      <p:to>
                                        <p:strVal val="visible"/>
                                      </p:to>
                                    </p:set>
                                    <p:animEffect transition="in" filter="fade">
                                      <p:cBhvr>
                                        <p:cTn id="51" dur="1000"/>
                                        <p:tgtEl>
                                          <p:spTgt spid="17">
                                            <p:txEl>
                                              <p:pRg st="7" end="7"/>
                                            </p:txEl>
                                          </p:spTgt>
                                        </p:tgtEl>
                                      </p:cBhvr>
                                    </p:animEffect>
                                    <p:anim calcmode="lin" valueType="num">
                                      <p:cBhvr>
                                        <p:cTn id="52"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1000"/>
                                        <p:tgtEl>
                                          <p:spTgt spid="19">
                                            <p:txEl>
                                              <p:pRg st="0" end="0"/>
                                            </p:txEl>
                                          </p:spTgt>
                                        </p:tgtEl>
                                      </p:cBhvr>
                                    </p:animEffect>
                                    <p:anim calcmode="lin" valueType="num">
                                      <p:cBhvr>
                                        <p:cTn id="5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9">
                                            <p:txEl>
                                              <p:pRg st="1" end="1"/>
                                            </p:txEl>
                                          </p:spTgt>
                                        </p:tgtEl>
                                        <p:attrNameLst>
                                          <p:attrName>style.visibility</p:attrName>
                                        </p:attrNameLst>
                                      </p:cBhvr>
                                      <p:to>
                                        <p:strVal val="visible"/>
                                      </p:to>
                                    </p:set>
                                    <p:animEffect transition="in" filter="fade">
                                      <p:cBhvr>
                                        <p:cTn id="63" dur="1000"/>
                                        <p:tgtEl>
                                          <p:spTgt spid="19">
                                            <p:txEl>
                                              <p:pRg st="1" end="1"/>
                                            </p:txEl>
                                          </p:spTgt>
                                        </p:tgtEl>
                                      </p:cBhvr>
                                    </p:animEffect>
                                    <p:anim calcmode="lin" valueType="num">
                                      <p:cBhvr>
                                        <p:cTn id="6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9">
                                            <p:txEl>
                                              <p:pRg st="2" end="2"/>
                                            </p:txEl>
                                          </p:spTgt>
                                        </p:tgtEl>
                                        <p:attrNameLst>
                                          <p:attrName>style.visibility</p:attrName>
                                        </p:attrNameLst>
                                      </p:cBhvr>
                                      <p:to>
                                        <p:strVal val="visible"/>
                                      </p:to>
                                    </p:set>
                                    <p:animEffect transition="in" filter="fade">
                                      <p:cBhvr>
                                        <p:cTn id="68" dur="1000"/>
                                        <p:tgtEl>
                                          <p:spTgt spid="19">
                                            <p:txEl>
                                              <p:pRg st="2" end="2"/>
                                            </p:txEl>
                                          </p:spTgt>
                                        </p:tgtEl>
                                      </p:cBhvr>
                                    </p:animEffect>
                                    <p:anim calcmode="lin" valueType="num">
                                      <p:cBhvr>
                                        <p:cTn id="6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19">
                                            <p:txEl>
                                              <p:pRg st="2" end="2"/>
                                            </p:txEl>
                                          </p:spTgt>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9">
                                            <p:txEl>
                                              <p:pRg st="3" end="3"/>
                                            </p:txEl>
                                          </p:spTgt>
                                        </p:tgtEl>
                                        <p:attrNameLst>
                                          <p:attrName>style.visibility</p:attrName>
                                        </p:attrNameLst>
                                      </p:cBhvr>
                                      <p:to>
                                        <p:strVal val="visible"/>
                                      </p:to>
                                    </p:set>
                                    <p:animEffect transition="in" filter="fade">
                                      <p:cBhvr>
                                        <p:cTn id="73" dur="1000"/>
                                        <p:tgtEl>
                                          <p:spTgt spid="19">
                                            <p:txEl>
                                              <p:pRg st="3" end="3"/>
                                            </p:txEl>
                                          </p:spTgt>
                                        </p:tgtEl>
                                      </p:cBhvr>
                                    </p:animEffect>
                                    <p:anim calcmode="lin" valueType="num">
                                      <p:cBhvr>
                                        <p:cTn id="74"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Common Core?</a:t>
            </a:r>
            <a:endParaRPr lang="en-US" dirty="0"/>
          </a:p>
        </p:txBody>
      </p:sp>
      <p:pic>
        <p:nvPicPr>
          <p:cNvPr id="4" name="5s0rRk9sER0?rel=0"/>
          <p:cNvPicPr>
            <a:picLocks noGrp="1" noRot="1" noChangeAspect="1"/>
          </p:cNvPicPr>
          <p:nvPr>
            <p:ph idx="1"/>
            <a:videoFile r:link="rId1"/>
          </p:nvPr>
        </p:nvPicPr>
        <p:blipFill>
          <a:blip r:embed="rId3"/>
          <a:stretch>
            <a:fillRect/>
          </a:stretch>
        </p:blipFill>
        <p:spPr>
          <a:xfrm>
            <a:off x="2286000" y="2690813"/>
            <a:ext cx="4572000" cy="2571750"/>
          </a:xfrm>
          <a:prstGeom prst="rect">
            <a:avLst/>
          </a:prstGeom>
        </p:spPr>
      </p:pic>
    </p:spTree>
    <p:extLst>
      <p:ext uri="{BB962C8B-B14F-4D97-AF65-F5344CB8AC3E}">
        <p14:creationId xmlns:p14="http://schemas.microsoft.com/office/powerpoint/2010/main" val="3587000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n-lt"/>
              </a:rPr>
              <a:t>CCSS are shifting Educational Practices</a:t>
            </a:r>
            <a:endParaRPr lang="en-US" sz="4400" dirty="0">
              <a:latin typeface="+mn-lt"/>
            </a:endParaRPr>
          </a:p>
        </p:txBody>
      </p:sp>
      <p:sp>
        <p:nvSpPr>
          <p:cNvPr id="3" name="Content Placeholder 2"/>
          <p:cNvSpPr>
            <a:spLocks noGrp="1"/>
          </p:cNvSpPr>
          <p:nvPr>
            <p:ph idx="1"/>
          </p:nvPr>
        </p:nvSpPr>
        <p:spPr/>
        <p:txBody>
          <a:bodyPr/>
          <a:lstStyle/>
          <a:p>
            <a:pPr marL="0" indent="0" algn="ctr">
              <a:buNone/>
            </a:pPr>
            <a:r>
              <a:rPr lang="en-US" sz="2800" b="1" dirty="0">
                <a:effectLst/>
              </a:rPr>
              <a:t>21st Century Learning Skills </a:t>
            </a:r>
            <a:r>
              <a:rPr lang="en-US" sz="2800" b="1" dirty="0" smtClean="0">
                <a:effectLst/>
              </a:rPr>
              <a:t>and the 4 Cs</a:t>
            </a:r>
            <a:endParaRPr lang="en-US" sz="2800" b="1" dirty="0">
              <a:effectLst/>
            </a:endParaRPr>
          </a:p>
          <a:p>
            <a:pPr marL="0" indent="0">
              <a:buNone/>
            </a:pPr>
            <a:r>
              <a:rPr lang="en-US" dirty="0"/>
              <a:t>1. Communication</a:t>
            </a:r>
          </a:p>
          <a:p>
            <a:pPr marL="0" indent="0">
              <a:buNone/>
            </a:pPr>
            <a:r>
              <a:rPr lang="en-US" dirty="0"/>
              <a:t>2. Collaboration</a:t>
            </a:r>
          </a:p>
          <a:p>
            <a:pPr marL="0" indent="0">
              <a:buNone/>
            </a:pPr>
            <a:r>
              <a:rPr lang="en-US" dirty="0"/>
              <a:t>3. Critical Thinking / Problem Solving</a:t>
            </a:r>
          </a:p>
          <a:p>
            <a:pPr marL="0" indent="0">
              <a:buNone/>
            </a:pPr>
            <a:r>
              <a:rPr lang="en-US" dirty="0"/>
              <a:t>4. Creativity / </a:t>
            </a:r>
            <a:r>
              <a:rPr lang="en-US" dirty="0" smtClean="0"/>
              <a:t>Innovation</a:t>
            </a:r>
          </a:p>
          <a:p>
            <a:pPr marL="0" indent="0">
              <a:buNone/>
            </a:pPr>
            <a:endParaRPr lang="en-US" dirty="0"/>
          </a:p>
        </p:txBody>
      </p:sp>
    </p:spTree>
    <p:extLst>
      <p:ext uri="{BB962C8B-B14F-4D97-AF65-F5344CB8AC3E}">
        <p14:creationId xmlns:p14="http://schemas.microsoft.com/office/powerpoint/2010/main" val="2181079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mn-lt"/>
              </a:rPr>
              <a:t>PE Standard Connections to the 4 Cs</a:t>
            </a:r>
            <a:endParaRPr lang="en-US" dirty="0">
              <a:latin typeface="+mn-lt"/>
            </a:endParaRPr>
          </a:p>
        </p:txBody>
      </p:sp>
      <p:sp>
        <p:nvSpPr>
          <p:cNvPr id="8" name="Content Placeholder 7"/>
          <p:cNvSpPr>
            <a:spLocks noGrp="1"/>
          </p:cNvSpPr>
          <p:nvPr>
            <p:ph idx="1"/>
          </p:nvPr>
        </p:nvSpPr>
        <p:spPr>
          <a:xfrm>
            <a:off x="124288" y="1535838"/>
            <a:ext cx="9019712" cy="4980372"/>
          </a:xfrm>
        </p:spPr>
        <p:txBody>
          <a:bodyPr>
            <a:normAutofit/>
          </a:bodyPr>
          <a:lstStyle/>
          <a:p>
            <a:pPr marL="0" indent="0">
              <a:buNone/>
            </a:pPr>
            <a:r>
              <a:rPr lang="en-US" sz="2000" b="1" dirty="0" smtClean="0"/>
              <a:t>Collaboration</a:t>
            </a:r>
            <a:r>
              <a:rPr lang="en-US" sz="2000" b="1" dirty="0"/>
              <a:t>	</a:t>
            </a:r>
            <a:r>
              <a:rPr lang="en-US" sz="2000" b="1" dirty="0" smtClean="0"/>
              <a:t>   Communication 	Critical Thinking	Creativity</a:t>
            </a:r>
          </a:p>
          <a:p>
            <a:pPr marL="0" indent="0">
              <a:buNone/>
            </a:pPr>
            <a:r>
              <a:rPr lang="en-US" sz="2000" b="1" dirty="0" smtClean="0"/>
              <a:t>~~~~~~~~~~~~~~~~~~~~~~~~~~~~~~~~~~~~~~~~~~~~~~~~~~~~</a:t>
            </a:r>
            <a:endParaRPr lang="en-US" sz="2000" b="1" dirty="0"/>
          </a:p>
          <a:p>
            <a:pPr marL="0" indent="0">
              <a:buNone/>
            </a:pPr>
            <a:r>
              <a:rPr lang="en-US" b="1" dirty="0" smtClean="0"/>
              <a:t>PE Examples:</a:t>
            </a:r>
          </a:p>
          <a:p>
            <a:pPr lvl="1"/>
            <a:r>
              <a:rPr lang="en-US" b="1" dirty="0" smtClean="0"/>
              <a:t>Collaboration</a:t>
            </a:r>
            <a:r>
              <a:rPr lang="en-US" b="1" dirty="0"/>
              <a:t>: </a:t>
            </a:r>
            <a:r>
              <a:rPr lang="en-US" dirty="0" smtClean="0"/>
              <a:t>Demonstrate </a:t>
            </a:r>
            <a:r>
              <a:rPr lang="en-US" dirty="0"/>
              <a:t>the characteristics </a:t>
            </a:r>
            <a:r>
              <a:rPr lang="en-US" dirty="0" smtClean="0"/>
              <a:t>of sharing </a:t>
            </a:r>
            <a:r>
              <a:rPr lang="en-US" dirty="0"/>
              <a:t>and cooperation in physical activity.</a:t>
            </a:r>
          </a:p>
          <a:p>
            <a:pPr lvl="1"/>
            <a:r>
              <a:rPr lang="en-US" b="1" dirty="0" smtClean="0">
                <a:effectLst/>
              </a:rPr>
              <a:t>Communication </a:t>
            </a:r>
            <a:r>
              <a:rPr lang="en-US" b="1" dirty="0">
                <a:effectLst/>
              </a:rPr>
              <a:t>and Critical Thinking / Problem </a:t>
            </a:r>
            <a:r>
              <a:rPr lang="en-US" b="1" dirty="0" smtClean="0">
                <a:effectLst/>
              </a:rPr>
              <a:t>Solving: </a:t>
            </a:r>
            <a:r>
              <a:rPr lang="en-US" dirty="0" smtClean="0"/>
              <a:t>Explain </a:t>
            </a:r>
            <a:r>
              <a:rPr lang="en-US" dirty="0"/>
              <a:t>the role of physical activity in </a:t>
            </a:r>
            <a:r>
              <a:rPr lang="en-US" dirty="0" smtClean="0"/>
              <a:t>the prevention </a:t>
            </a:r>
            <a:r>
              <a:rPr lang="en-US" dirty="0"/>
              <a:t>of disease and the reduction of health care costs.</a:t>
            </a:r>
          </a:p>
          <a:p>
            <a:pPr lvl="1"/>
            <a:r>
              <a:rPr lang="en-US" b="1" dirty="0" smtClean="0"/>
              <a:t>Creativity </a:t>
            </a:r>
            <a:r>
              <a:rPr lang="en-US" b="1" dirty="0"/>
              <a:t>and Communication: </a:t>
            </a:r>
            <a:r>
              <a:rPr lang="en-US" dirty="0" smtClean="0"/>
              <a:t>Develop </a:t>
            </a:r>
            <a:r>
              <a:rPr lang="en-US" dirty="0"/>
              <a:t>an </a:t>
            </a:r>
            <a:r>
              <a:rPr lang="en-US" dirty="0" smtClean="0"/>
              <a:t>individual or </a:t>
            </a:r>
            <a:r>
              <a:rPr lang="en-US" dirty="0"/>
              <a:t>dual game that uses a manipulative skill, two </a:t>
            </a:r>
            <a:r>
              <a:rPr lang="en-US" dirty="0" smtClean="0"/>
              <a:t>different offensive </a:t>
            </a:r>
            <a:r>
              <a:rPr lang="en-US" dirty="0"/>
              <a:t>strategies, and a scoring system and teach it </a:t>
            </a:r>
            <a:r>
              <a:rPr lang="en-US" dirty="0" smtClean="0"/>
              <a:t>to another </a:t>
            </a:r>
            <a:r>
              <a:rPr lang="en-US" dirty="0"/>
              <a:t>person.</a:t>
            </a:r>
          </a:p>
        </p:txBody>
      </p:sp>
    </p:spTree>
    <p:extLst>
      <p:ext uri="{BB962C8B-B14F-4D97-AF65-F5344CB8AC3E}">
        <p14:creationId xmlns:p14="http://schemas.microsoft.com/office/powerpoint/2010/main" val="1645629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does it all mean?</a:t>
            </a:r>
            <a:endParaRPr lang="en-US" dirty="0">
              <a:latin typeface="+mn-lt"/>
            </a:endParaRPr>
          </a:p>
        </p:txBody>
      </p:sp>
      <p:sp>
        <p:nvSpPr>
          <p:cNvPr id="3" name="Content Placeholder 2"/>
          <p:cNvSpPr>
            <a:spLocks noGrp="1"/>
          </p:cNvSpPr>
          <p:nvPr>
            <p:ph idx="1"/>
          </p:nvPr>
        </p:nvSpPr>
        <p:spPr>
          <a:xfrm>
            <a:off x="0" y="1828800"/>
            <a:ext cx="9143999" cy="4297363"/>
          </a:xfrm>
        </p:spPr>
        <p:txBody>
          <a:bodyPr>
            <a:normAutofit lnSpcReduction="10000"/>
          </a:bodyPr>
          <a:lstStyle/>
          <a:p>
            <a:pPr marL="0" indent="0" algn="ctr">
              <a:buNone/>
            </a:pPr>
            <a:r>
              <a:rPr lang="en-US" dirty="0"/>
              <a:t>The Common Core State Standards </a:t>
            </a:r>
            <a:r>
              <a:rPr lang="en-US" b="1" u="sng" dirty="0"/>
              <a:t>do not</a:t>
            </a:r>
            <a:r>
              <a:rPr lang="en-US" dirty="0"/>
              <a:t> replace </a:t>
            </a:r>
            <a:r>
              <a:rPr lang="en-US" dirty="0" smtClean="0"/>
              <a:t>Physical </a:t>
            </a:r>
            <a:r>
              <a:rPr lang="en-US" dirty="0"/>
              <a:t>Education </a:t>
            </a:r>
            <a:r>
              <a:rPr lang="en-US" dirty="0" smtClean="0"/>
              <a:t>Content Standards.  </a:t>
            </a:r>
            <a:r>
              <a:rPr lang="en-US" dirty="0"/>
              <a:t>Instead, the California Common Core State Standards are a supplement to these content standards, specifying the reading and writing skills that students need to develop access and express their content knowledge in physical education</a:t>
            </a:r>
            <a:r>
              <a:rPr lang="en-US" dirty="0" smtClean="0"/>
              <a:t>.</a:t>
            </a:r>
          </a:p>
          <a:p>
            <a:pPr marL="0" indent="0" algn="ctr">
              <a:buNone/>
            </a:pPr>
            <a:r>
              <a:rPr lang="en-US" dirty="0"/>
              <a:t>And, it’s understood that within every content area, there are skill sets and text specific to that discipline. Under the new Common Core State Standards, PE is not designed to be a class where students are taught to read and write; instead, reading and writing should be used to support student learning about the discipline of Physical Education. </a:t>
            </a:r>
          </a:p>
        </p:txBody>
      </p:sp>
    </p:spTree>
    <p:extLst>
      <p:ext uri="{BB962C8B-B14F-4D97-AF65-F5344CB8AC3E}">
        <p14:creationId xmlns:p14="http://schemas.microsoft.com/office/powerpoint/2010/main" val="2751957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ELA + Math =</a:t>
            </a:r>
            <a:br>
              <a:rPr lang="en-US" dirty="0" smtClean="0">
                <a:latin typeface="+mn-lt"/>
              </a:rPr>
            </a:br>
            <a:r>
              <a:rPr lang="en-US" dirty="0" smtClean="0">
                <a:latin typeface="+mn-lt"/>
              </a:rPr>
              <a:t>5 Strands of Common Core</a:t>
            </a:r>
            <a:endParaRPr lang="en-US" dirty="0">
              <a:latin typeface="+mn-lt"/>
            </a:endParaRPr>
          </a:p>
        </p:txBody>
      </p:sp>
      <p:sp>
        <p:nvSpPr>
          <p:cNvPr id="3" name="Content Placeholder 2"/>
          <p:cNvSpPr>
            <a:spLocks noGrp="1"/>
          </p:cNvSpPr>
          <p:nvPr>
            <p:ph idx="1"/>
          </p:nvPr>
        </p:nvSpPr>
        <p:spPr>
          <a:xfrm>
            <a:off x="0" y="1571348"/>
            <a:ext cx="9144000" cy="5157926"/>
          </a:xfrm>
        </p:spPr>
        <p:txBody>
          <a:bodyPr>
            <a:normAutofit fontScale="92500" lnSpcReduction="10000"/>
          </a:bodyPr>
          <a:lstStyle/>
          <a:p>
            <a:r>
              <a:rPr lang="en-US" dirty="0" smtClean="0"/>
              <a:t>Reading </a:t>
            </a:r>
            <a:r>
              <a:rPr lang="en-US" b="1" dirty="0" smtClean="0">
                <a:solidFill>
                  <a:srgbClr val="C00000"/>
                </a:solidFill>
              </a:rPr>
              <a:t>(Video, Demos, Posters, Pictures, Charts, Articles)</a:t>
            </a:r>
          </a:p>
          <a:p>
            <a:pPr lvl="1"/>
            <a:r>
              <a:rPr lang="en-US" dirty="0" smtClean="0"/>
              <a:t>Focus </a:t>
            </a:r>
            <a:r>
              <a:rPr lang="en-US" dirty="0"/>
              <a:t>on </a:t>
            </a:r>
            <a:r>
              <a:rPr lang="en-US" b="1" u="sng" dirty="0"/>
              <a:t>Informational Text</a:t>
            </a:r>
            <a:r>
              <a:rPr lang="en-US" dirty="0"/>
              <a:t> for Content Area Literacy</a:t>
            </a:r>
          </a:p>
          <a:p>
            <a:r>
              <a:rPr lang="en-US" dirty="0" smtClean="0"/>
              <a:t>Writing </a:t>
            </a:r>
            <a:r>
              <a:rPr lang="en-US" b="1" dirty="0" smtClean="0">
                <a:solidFill>
                  <a:srgbClr val="C00000"/>
                </a:solidFill>
              </a:rPr>
              <a:t>(Journal, Mile/Pacer Log, Exit Slips, Fit Plan, Goal Setting)</a:t>
            </a:r>
          </a:p>
          <a:p>
            <a:pPr lvl="1"/>
            <a:r>
              <a:rPr lang="en-US" dirty="0" smtClean="0"/>
              <a:t>Writing </a:t>
            </a:r>
            <a:r>
              <a:rPr lang="en-US" dirty="0"/>
              <a:t>to Increase Content Area </a:t>
            </a:r>
            <a:r>
              <a:rPr lang="en-US" dirty="0" smtClean="0"/>
              <a:t>Literacy</a:t>
            </a:r>
          </a:p>
          <a:p>
            <a:pPr lvl="1"/>
            <a:r>
              <a:rPr lang="en-US" dirty="0" smtClean="0"/>
              <a:t>Types</a:t>
            </a:r>
            <a:r>
              <a:rPr lang="en-US" dirty="0"/>
              <a:t>: </a:t>
            </a:r>
            <a:r>
              <a:rPr lang="en-US" dirty="0" smtClean="0"/>
              <a:t>Argument</a:t>
            </a:r>
            <a:r>
              <a:rPr lang="en-US" dirty="0"/>
              <a:t>, Narrative, </a:t>
            </a:r>
            <a:r>
              <a:rPr lang="en-US" dirty="0" smtClean="0"/>
              <a:t>Informational/Explanatory</a:t>
            </a:r>
            <a:endParaRPr lang="en-US" dirty="0"/>
          </a:p>
          <a:p>
            <a:r>
              <a:rPr lang="en-US" dirty="0" smtClean="0"/>
              <a:t>Speaking </a:t>
            </a:r>
            <a:r>
              <a:rPr lang="en-US" dirty="0"/>
              <a:t>and </a:t>
            </a:r>
            <a:r>
              <a:rPr lang="en-US" dirty="0" smtClean="0"/>
              <a:t>Listening </a:t>
            </a:r>
            <a:r>
              <a:rPr lang="en-US" dirty="0" smtClean="0">
                <a:solidFill>
                  <a:srgbClr val="C00000"/>
                </a:solidFill>
              </a:rPr>
              <a:t>(</a:t>
            </a:r>
            <a:r>
              <a:rPr lang="en-US" b="1" dirty="0" smtClean="0">
                <a:solidFill>
                  <a:srgbClr val="C00000"/>
                </a:solidFill>
              </a:rPr>
              <a:t>Collaborate, Interact, Team Work</a:t>
            </a:r>
            <a:r>
              <a:rPr lang="en-US" dirty="0" smtClean="0">
                <a:solidFill>
                  <a:srgbClr val="C00000"/>
                </a:solidFill>
              </a:rPr>
              <a:t>)</a:t>
            </a:r>
          </a:p>
          <a:p>
            <a:pPr lvl="1"/>
            <a:r>
              <a:rPr lang="en-US" dirty="0" smtClean="0"/>
              <a:t>Gain</a:t>
            </a:r>
            <a:r>
              <a:rPr lang="en-US" dirty="0"/>
              <a:t>, Evaluate and Present Increasingly Complex </a:t>
            </a:r>
            <a:r>
              <a:rPr lang="en-US" dirty="0" smtClean="0"/>
              <a:t>Information</a:t>
            </a:r>
          </a:p>
          <a:p>
            <a:pPr lvl="1"/>
            <a:r>
              <a:rPr lang="en-US" dirty="0" smtClean="0"/>
              <a:t>Academic </a:t>
            </a:r>
            <a:r>
              <a:rPr lang="en-US" dirty="0"/>
              <a:t>Discussion: 1 on 1, Small </a:t>
            </a:r>
            <a:r>
              <a:rPr lang="en-US" dirty="0" smtClean="0"/>
              <a:t>Group/Team </a:t>
            </a:r>
            <a:r>
              <a:rPr lang="en-US" dirty="0"/>
              <a:t>and Whole Class</a:t>
            </a:r>
          </a:p>
          <a:p>
            <a:r>
              <a:rPr lang="en-US" dirty="0" smtClean="0"/>
              <a:t>Language </a:t>
            </a:r>
            <a:r>
              <a:rPr lang="en-US" b="1" dirty="0" smtClean="0">
                <a:solidFill>
                  <a:srgbClr val="C00000"/>
                </a:solidFill>
              </a:rPr>
              <a:t>(SMART Goals, 5 Components of Fitness, HIIT, Anatomy)</a:t>
            </a:r>
          </a:p>
          <a:p>
            <a:pPr lvl="1"/>
            <a:r>
              <a:rPr lang="en-US" dirty="0" smtClean="0"/>
              <a:t>Increase </a:t>
            </a:r>
            <a:r>
              <a:rPr lang="en-US" dirty="0"/>
              <a:t>Students </a:t>
            </a:r>
            <a:r>
              <a:rPr lang="en-US" b="1" u="sng" dirty="0"/>
              <a:t>Academic Vocabulary</a:t>
            </a:r>
            <a:r>
              <a:rPr lang="en-US" dirty="0"/>
              <a:t> in Content Area</a:t>
            </a:r>
          </a:p>
          <a:p>
            <a:pPr marL="282575" lvl="1" indent="-282575">
              <a:spcBef>
                <a:spcPts val="2000"/>
              </a:spcBef>
              <a:buClrTx/>
            </a:pPr>
            <a:r>
              <a:rPr lang="en-US" dirty="0" smtClean="0"/>
              <a:t>Math </a:t>
            </a:r>
            <a:r>
              <a:rPr lang="en-US" b="1" dirty="0">
                <a:solidFill>
                  <a:srgbClr val="C00000"/>
                </a:solidFill>
              </a:rPr>
              <a:t>(Chart, Graph, Heart Rate)</a:t>
            </a:r>
          </a:p>
          <a:p>
            <a:pPr lvl="1"/>
            <a:r>
              <a:rPr lang="en-US" dirty="0" smtClean="0"/>
              <a:t>Application </a:t>
            </a:r>
            <a:r>
              <a:rPr lang="en-US" dirty="0"/>
              <a:t>of mathematical skills </a:t>
            </a:r>
            <a:r>
              <a:rPr lang="en-US" dirty="0" smtClean="0"/>
              <a:t>&amp; reasoning</a:t>
            </a:r>
            <a:endParaRPr lang="en-US" b="1" u="sng" dirty="0"/>
          </a:p>
        </p:txBody>
      </p:sp>
    </p:spTree>
    <p:extLst>
      <p:ext uri="{BB962C8B-B14F-4D97-AF65-F5344CB8AC3E}">
        <p14:creationId xmlns:p14="http://schemas.microsoft.com/office/powerpoint/2010/main" val="1365193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037467" cy="1283167"/>
          </a:xfrm>
        </p:spPr>
        <p:txBody>
          <a:bodyPr/>
          <a:lstStyle/>
          <a:p>
            <a:r>
              <a:rPr lang="en-US" dirty="0" smtClean="0">
                <a:latin typeface="+mn-lt"/>
              </a:rPr>
              <a:t>CCSS + PE Content Standards </a:t>
            </a:r>
            <a:br>
              <a:rPr lang="en-US" dirty="0" smtClean="0">
                <a:latin typeface="+mn-lt"/>
              </a:rPr>
            </a:br>
            <a:r>
              <a:rPr lang="en-US" dirty="0" smtClean="0">
                <a:latin typeface="+mn-lt"/>
              </a:rPr>
              <a:t>= Physical Literacy</a:t>
            </a:r>
            <a:endParaRPr lang="en-US" dirty="0">
              <a:latin typeface="+mn-lt"/>
            </a:endParaRPr>
          </a:p>
        </p:txBody>
      </p:sp>
      <p:sp>
        <p:nvSpPr>
          <p:cNvPr id="3" name="Content Placeholder 2"/>
          <p:cNvSpPr>
            <a:spLocks noGrp="1"/>
          </p:cNvSpPr>
          <p:nvPr>
            <p:ph idx="1"/>
          </p:nvPr>
        </p:nvSpPr>
        <p:spPr>
          <a:xfrm>
            <a:off x="0" y="1828800"/>
            <a:ext cx="9144000" cy="4297363"/>
          </a:xfrm>
        </p:spPr>
        <p:txBody>
          <a:bodyPr/>
          <a:lstStyle/>
          <a:p>
            <a:pPr marL="0" indent="0" algn="ctr">
              <a:buNone/>
            </a:pPr>
            <a:r>
              <a:rPr lang="en-US" dirty="0"/>
              <a:t>Basically the Common Core Standards are an ending point for what students need to know and be able to do by the time they graduate. There is no set or prescribed way to implement these standards, however there is a need for consistency and equity across the district. Collaboration on best practices with fellow teachers is critical in providing students with the greatest opportunities for success in achieving a lifetime of physical literacy. </a:t>
            </a:r>
          </a:p>
        </p:txBody>
      </p:sp>
    </p:spTree>
    <p:extLst>
      <p:ext uri="{BB962C8B-B14F-4D97-AF65-F5344CB8AC3E}">
        <p14:creationId xmlns:p14="http://schemas.microsoft.com/office/powerpoint/2010/main" val="2252738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What Shifts are Necessary for Physical Educators?</a:t>
            </a:r>
            <a:endParaRPr lang="en-US" sz="4000" dirty="0">
              <a:latin typeface="+mn-lt"/>
            </a:endParaRPr>
          </a:p>
        </p:txBody>
      </p:sp>
      <p:sp>
        <p:nvSpPr>
          <p:cNvPr id="3" name="Content Placeholder 2"/>
          <p:cNvSpPr>
            <a:spLocks noGrp="1"/>
          </p:cNvSpPr>
          <p:nvPr>
            <p:ph idx="1"/>
          </p:nvPr>
        </p:nvSpPr>
        <p:spPr>
          <a:xfrm>
            <a:off x="2157274" y="1553592"/>
            <a:ext cx="6525088" cy="5044861"/>
          </a:xfrm>
        </p:spPr>
        <p:txBody>
          <a:bodyPr>
            <a:normAutofit fontScale="92500" lnSpcReduction="10000"/>
          </a:bodyPr>
          <a:lstStyle/>
          <a:p>
            <a:r>
              <a:rPr lang="en-US" sz="3200" dirty="0" smtClean="0"/>
              <a:t>Identify connections between CCSS and Physical Education</a:t>
            </a:r>
            <a:r>
              <a:rPr lang="en-US" sz="3200" dirty="0"/>
              <a:t> </a:t>
            </a:r>
            <a:r>
              <a:rPr lang="en-US" sz="3200" dirty="0" smtClean="0"/>
              <a:t>Content Standards.</a:t>
            </a:r>
          </a:p>
          <a:p>
            <a:r>
              <a:rPr lang="en-US" sz="3200" dirty="0" smtClean="0"/>
              <a:t>Rethink your own best practices and look for opportunities to embed the CCSS. Chances are you’ve been doing it all along so take your teaching to the next level.</a:t>
            </a:r>
          </a:p>
          <a:p>
            <a:r>
              <a:rPr lang="en-US" sz="3200" dirty="0"/>
              <a:t> </a:t>
            </a:r>
            <a:r>
              <a:rPr lang="en-US" sz="3200" dirty="0" smtClean="0"/>
              <a:t>Still stuck? Use </a:t>
            </a:r>
            <a:r>
              <a:rPr lang="en-US" sz="3200" dirty="0"/>
              <a:t>the verb in the standards as a guide.</a:t>
            </a:r>
          </a:p>
          <a:p>
            <a:endParaRPr lang="en-US" sz="3200" dirty="0"/>
          </a:p>
        </p:txBody>
      </p:sp>
      <p:pic>
        <p:nvPicPr>
          <p:cNvPr id="4" name="Picture 3"/>
          <p:cNvPicPr>
            <a:picLocks noChangeAspect="1"/>
          </p:cNvPicPr>
          <p:nvPr/>
        </p:nvPicPr>
        <p:blipFill>
          <a:blip r:embed="rId2"/>
          <a:stretch>
            <a:fillRect/>
          </a:stretch>
        </p:blipFill>
        <p:spPr>
          <a:xfrm>
            <a:off x="-349798" y="1416942"/>
            <a:ext cx="2967521" cy="3643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8062696" cy="1283167"/>
          </a:xfrm>
        </p:spPr>
        <p:txBody>
          <a:bodyPr/>
          <a:lstStyle/>
          <a:p>
            <a:r>
              <a:rPr lang="en-US" dirty="0" smtClean="0">
                <a:latin typeface="+mn-lt"/>
              </a:rPr>
              <a:t>Why Should PE be Involved?</a:t>
            </a:r>
            <a:endParaRPr lang="en-US" dirty="0">
              <a:latin typeface="+mn-lt"/>
            </a:endParaRPr>
          </a:p>
        </p:txBody>
      </p:sp>
      <p:sp>
        <p:nvSpPr>
          <p:cNvPr id="3" name="Content Placeholder 2"/>
          <p:cNvSpPr>
            <a:spLocks noGrp="1"/>
          </p:cNvSpPr>
          <p:nvPr>
            <p:ph idx="1"/>
          </p:nvPr>
        </p:nvSpPr>
        <p:spPr>
          <a:xfrm>
            <a:off x="399494" y="1660124"/>
            <a:ext cx="8584707" cy="4776187"/>
          </a:xfrm>
        </p:spPr>
        <p:txBody>
          <a:bodyPr>
            <a:normAutofit lnSpcReduction="10000"/>
          </a:bodyPr>
          <a:lstStyle/>
          <a:p>
            <a:r>
              <a:rPr lang="en-US" dirty="0" smtClean="0"/>
              <a:t>Support </a:t>
            </a:r>
            <a:r>
              <a:rPr lang="en-US" dirty="0"/>
              <a:t>the work of the core subject areas.</a:t>
            </a:r>
          </a:p>
          <a:p>
            <a:r>
              <a:rPr lang="en-US" dirty="0" smtClean="0"/>
              <a:t>Helps </a:t>
            </a:r>
            <a:r>
              <a:rPr lang="en-US" dirty="0"/>
              <a:t>students formulate meaningful, appropriate experiences.</a:t>
            </a:r>
          </a:p>
          <a:p>
            <a:r>
              <a:rPr lang="en-US" dirty="0" smtClean="0"/>
              <a:t>Bridge </a:t>
            </a:r>
            <a:r>
              <a:rPr lang="en-US" dirty="0"/>
              <a:t>student learning in Physical Education to what they are doing in the classroom.</a:t>
            </a:r>
          </a:p>
          <a:p>
            <a:r>
              <a:rPr lang="en-US" dirty="0" smtClean="0"/>
              <a:t>Cross-curricular </a:t>
            </a:r>
            <a:r>
              <a:rPr lang="en-US" dirty="0"/>
              <a:t>connections can make learning relevant and meaningful to students.</a:t>
            </a:r>
          </a:p>
          <a:p>
            <a:r>
              <a:rPr lang="en-US" dirty="0" smtClean="0"/>
              <a:t>PE </a:t>
            </a:r>
            <a:r>
              <a:rPr lang="en-US" dirty="0"/>
              <a:t>and ELA (English Language Arts) connections can help students develop both literacy and physical competence.</a:t>
            </a:r>
          </a:p>
          <a:p>
            <a:r>
              <a:rPr lang="en-US" dirty="0" smtClean="0"/>
              <a:t>Physical </a:t>
            </a:r>
            <a:r>
              <a:rPr lang="en-US" dirty="0"/>
              <a:t>educators can integrate and build connections to literacy without compromising the goals of PE.</a:t>
            </a:r>
          </a:p>
          <a:p>
            <a:endParaRPr lang="en-US" dirty="0"/>
          </a:p>
        </p:txBody>
      </p:sp>
    </p:spTree>
    <p:extLst>
      <p:ext uri="{BB962C8B-B14F-4D97-AF65-F5344CB8AC3E}">
        <p14:creationId xmlns:p14="http://schemas.microsoft.com/office/powerpoint/2010/main" val="118695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Agenda ~</a:t>
            </a:r>
            <a:endParaRPr lang="en-US" dirty="0"/>
          </a:p>
        </p:txBody>
      </p:sp>
      <p:sp>
        <p:nvSpPr>
          <p:cNvPr id="3" name="Content Placeholder 2"/>
          <p:cNvSpPr>
            <a:spLocks noGrp="1"/>
          </p:cNvSpPr>
          <p:nvPr>
            <p:ph idx="1"/>
          </p:nvPr>
        </p:nvSpPr>
        <p:spPr/>
        <p:txBody>
          <a:bodyPr>
            <a:normAutofit/>
          </a:bodyPr>
          <a:lstStyle/>
          <a:p>
            <a:r>
              <a:rPr lang="en-US" dirty="0" smtClean="0"/>
              <a:t>Session 1: PE and the Common Core Connection</a:t>
            </a:r>
          </a:p>
          <a:p>
            <a:pPr lvl="1"/>
            <a:r>
              <a:rPr lang="en-US" dirty="0" smtClean="0"/>
              <a:t>10:15-11:00am</a:t>
            </a:r>
          </a:p>
          <a:p>
            <a:r>
              <a:rPr lang="en-US" dirty="0" smtClean="0"/>
              <a:t>Break: 11:00-11:10am</a:t>
            </a:r>
            <a:endParaRPr lang="en-US" dirty="0"/>
          </a:p>
          <a:p>
            <a:r>
              <a:rPr lang="en-US" dirty="0" smtClean="0"/>
              <a:t>Session 2: Feeder Pattern Alignment/Collaboration</a:t>
            </a:r>
          </a:p>
          <a:p>
            <a:pPr lvl="1"/>
            <a:r>
              <a:rPr lang="en-US" dirty="0" smtClean="0"/>
              <a:t>11:10-11:55am</a:t>
            </a:r>
          </a:p>
          <a:p>
            <a:r>
              <a:rPr lang="en-US" dirty="0" smtClean="0"/>
              <a:t>Lunch: 11:55-1:00pm</a:t>
            </a:r>
          </a:p>
          <a:p>
            <a:r>
              <a:rPr lang="en-US" dirty="0" smtClean="0"/>
              <a:t>Session 3: Technology Integration (iPads)</a:t>
            </a:r>
          </a:p>
          <a:p>
            <a:pPr lvl="1"/>
            <a:r>
              <a:rPr lang="en-US" dirty="0" smtClean="0"/>
              <a:t>1:00-2:00pm</a:t>
            </a:r>
            <a:endParaRPr lang="en-US" dirty="0"/>
          </a:p>
        </p:txBody>
      </p:sp>
    </p:spTree>
    <p:extLst>
      <p:ext uri="{BB962C8B-B14F-4D97-AF65-F5344CB8AC3E}">
        <p14:creationId xmlns:p14="http://schemas.microsoft.com/office/powerpoint/2010/main" val="3266883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PE Teachers are </a:t>
            </a:r>
            <a:br>
              <a:rPr lang="en-US" dirty="0" smtClean="0">
                <a:latin typeface="+mn-lt"/>
              </a:rPr>
            </a:br>
            <a:r>
              <a:rPr lang="en-US" dirty="0" smtClean="0">
                <a:latin typeface="+mn-lt"/>
              </a:rPr>
              <a:t>Encouraged to…</a:t>
            </a:r>
            <a:endParaRPr lang="en-US" dirty="0">
              <a:latin typeface="+mn-lt"/>
            </a:endParaRPr>
          </a:p>
        </p:txBody>
      </p:sp>
      <p:sp>
        <p:nvSpPr>
          <p:cNvPr id="3" name="Content Placeholder 2"/>
          <p:cNvSpPr>
            <a:spLocks noGrp="1"/>
          </p:cNvSpPr>
          <p:nvPr>
            <p:ph idx="1"/>
          </p:nvPr>
        </p:nvSpPr>
        <p:spPr>
          <a:xfrm>
            <a:off x="159798" y="1828800"/>
            <a:ext cx="8922058" cy="4758431"/>
          </a:xfrm>
        </p:spPr>
        <p:txBody>
          <a:bodyPr>
            <a:normAutofit fontScale="92500" lnSpcReduction="10000"/>
          </a:bodyPr>
          <a:lstStyle/>
          <a:p>
            <a:pPr lvl="0"/>
            <a:r>
              <a:rPr lang="en-US" dirty="0">
                <a:effectLst/>
              </a:rPr>
              <a:t>Become familiar with </a:t>
            </a:r>
            <a:r>
              <a:rPr lang="en-US" dirty="0" smtClean="0">
                <a:effectLst/>
              </a:rPr>
              <a:t>both the California </a:t>
            </a:r>
            <a:r>
              <a:rPr lang="en-US" dirty="0">
                <a:effectLst/>
              </a:rPr>
              <a:t>Common Core State Standards for Literacy in History/Social Science, Science and Technical Subjects for Grades </a:t>
            </a:r>
            <a:r>
              <a:rPr lang="en-US" dirty="0" smtClean="0">
                <a:effectLst/>
              </a:rPr>
              <a:t>6-12 and your PE Content Standards.</a:t>
            </a:r>
            <a:endParaRPr lang="en-US" dirty="0">
              <a:effectLst/>
            </a:endParaRPr>
          </a:p>
          <a:p>
            <a:pPr lvl="0"/>
            <a:r>
              <a:rPr lang="en-US" dirty="0">
                <a:effectLst/>
              </a:rPr>
              <a:t>Make intentional connections using Physical Education content</a:t>
            </a:r>
          </a:p>
          <a:p>
            <a:pPr lvl="0"/>
            <a:r>
              <a:rPr lang="en-US" dirty="0">
                <a:effectLst/>
              </a:rPr>
              <a:t>Select formats consistent with the </a:t>
            </a:r>
            <a:r>
              <a:rPr lang="en-US" dirty="0" smtClean="0">
                <a:effectLst/>
              </a:rPr>
              <a:t>PE “classroom”</a:t>
            </a:r>
            <a:endParaRPr lang="en-US" dirty="0">
              <a:effectLst/>
            </a:endParaRPr>
          </a:p>
          <a:p>
            <a:pPr lvl="0"/>
            <a:r>
              <a:rPr lang="en-US" dirty="0" smtClean="0">
                <a:effectLst/>
              </a:rPr>
              <a:t>Provide opportunities for students </a:t>
            </a:r>
            <a:r>
              <a:rPr lang="en-US" dirty="0">
                <a:effectLst/>
              </a:rPr>
              <a:t>to interact with informational </a:t>
            </a:r>
            <a:r>
              <a:rPr lang="en-US" dirty="0" smtClean="0">
                <a:effectLst/>
              </a:rPr>
              <a:t>text.</a:t>
            </a:r>
          </a:p>
          <a:p>
            <a:pPr lvl="0"/>
            <a:r>
              <a:rPr lang="en-US" dirty="0" smtClean="0">
                <a:effectLst/>
              </a:rPr>
              <a:t>Incorporate </a:t>
            </a:r>
            <a:r>
              <a:rPr lang="en-US" dirty="0">
                <a:effectLst/>
              </a:rPr>
              <a:t>academic </a:t>
            </a:r>
            <a:r>
              <a:rPr lang="en-US" dirty="0" smtClean="0">
                <a:effectLst/>
              </a:rPr>
              <a:t>language/vocabulary</a:t>
            </a:r>
          </a:p>
          <a:p>
            <a:pPr lvl="0"/>
            <a:r>
              <a:rPr lang="en-US" dirty="0" smtClean="0">
                <a:effectLst/>
              </a:rPr>
              <a:t>Provide opportunities for students to interact &amp; collaborate that emphasize academic content.</a:t>
            </a:r>
            <a:endParaRPr lang="en-US" dirty="0">
              <a:effectLst/>
            </a:endParaRPr>
          </a:p>
          <a:p>
            <a:pPr lvl="0"/>
            <a:r>
              <a:rPr lang="en-US" dirty="0">
                <a:effectLst/>
              </a:rPr>
              <a:t>Learn from the effort of your peers and collaborate </a:t>
            </a:r>
          </a:p>
          <a:p>
            <a:endParaRPr lang="en-US" dirty="0"/>
          </a:p>
        </p:txBody>
      </p:sp>
    </p:spTree>
    <p:extLst>
      <p:ext uri="{BB962C8B-B14F-4D97-AF65-F5344CB8AC3E}">
        <p14:creationId xmlns:p14="http://schemas.microsoft.com/office/powerpoint/2010/main" val="1649368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Calisto MT"/>
              </a:rPr>
              <a:t>We are all </a:t>
            </a:r>
            <a:r>
              <a:rPr lang="en-US" dirty="0" smtClean="0">
                <a:solidFill>
                  <a:prstClr val="white"/>
                </a:solidFill>
                <a:latin typeface="Calisto MT"/>
              </a:rPr>
              <a:t>advocates </a:t>
            </a:r>
            <a:r>
              <a:rPr lang="en-US" dirty="0">
                <a:solidFill>
                  <a:prstClr val="white"/>
                </a:solidFill>
                <a:latin typeface="Calisto MT"/>
              </a:rPr>
              <a:t>for our PE </a:t>
            </a:r>
            <a:r>
              <a:rPr lang="en-US" dirty="0" smtClean="0">
                <a:solidFill>
                  <a:prstClr val="white"/>
                </a:solidFill>
                <a:latin typeface="Calisto MT"/>
              </a:rPr>
              <a:t>Program!</a:t>
            </a:r>
            <a:endParaRPr lang="en-US" dirty="0"/>
          </a:p>
        </p:txBody>
      </p:sp>
      <p:sp>
        <p:nvSpPr>
          <p:cNvPr id="3" name="Content Placeholder 2"/>
          <p:cNvSpPr>
            <a:spLocks noGrp="1"/>
          </p:cNvSpPr>
          <p:nvPr>
            <p:ph idx="1"/>
          </p:nvPr>
        </p:nvSpPr>
        <p:spPr>
          <a:xfrm>
            <a:off x="204186" y="1828800"/>
            <a:ext cx="8708995" cy="4492101"/>
          </a:xfrm>
        </p:spPr>
        <p:txBody>
          <a:bodyPr>
            <a:normAutofit/>
          </a:bodyPr>
          <a:lstStyle/>
          <a:p>
            <a:pPr marL="0" indent="0" algn="ctr">
              <a:buNone/>
            </a:pPr>
            <a:r>
              <a:rPr lang="en-US" dirty="0"/>
              <a:t>As states and school districts deliberate ways in which they can effectively integrate common core standards into instruction, it's vital for physical educators to be part of the discussion. Something we should have learned from the introduction of No Child Left Behind (NCLB) more than a decade ago is that we put the future of our profession in a precarious state if we allow ourselves to be excluded from educational reform efforts.</a:t>
            </a:r>
          </a:p>
          <a:p>
            <a:pPr marL="0" indent="0" algn="ctr">
              <a:buNone/>
            </a:pPr>
            <a:r>
              <a:rPr lang="en-US" dirty="0"/>
              <a:t>Working together we can collaborate on ways that we can incorporate Common Core teaching into our programs. The change in the classroom has begun. Together we can ensure that </a:t>
            </a:r>
            <a:r>
              <a:rPr lang="en-US" dirty="0" smtClean="0"/>
              <a:t>PE isn't </a:t>
            </a:r>
            <a:r>
              <a:rPr lang="en-US" dirty="0"/>
              <a:t>left out of the process.</a:t>
            </a:r>
          </a:p>
          <a:p>
            <a:endParaRPr lang="en-US" dirty="0"/>
          </a:p>
        </p:txBody>
      </p:sp>
    </p:spTree>
    <p:extLst>
      <p:ext uri="{BB962C8B-B14F-4D97-AF65-F5344CB8AC3E}">
        <p14:creationId xmlns:p14="http://schemas.microsoft.com/office/powerpoint/2010/main" val="235016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Physical Literacy?</a:t>
            </a:r>
            <a:endParaRPr lang="en-US" dirty="0"/>
          </a:p>
        </p:txBody>
      </p:sp>
      <p:pic>
        <p:nvPicPr>
          <p:cNvPr id="4" name="Ayl6FQJ1-78?rel=0"/>
          <p:cNvPicPr>
            <a:picLocks noGrp="1" noRot="1" noChangeAspect="1"/>
          </p:cNvPicPr>
          <p:nvPr>
            <p:ph idx="1"/>
            <a:videoFile r:link="rId1"/>
          </p:nvPr>
        </p:nvPicPr>
        <p:blipFill>
          <a:blip r:embed="rId3"/>
          <a:stretch>
            <a:fillRect/>
          </a:stretch>
        </p:blipFill>
        <p:spPr>
          <a:xfrm>
            <a:off x="2286000" y="2690813"/>
            <a:ext cx="4572000" cy="2571750"/>
          </a:xfrm>
          <a:prstGeom prst="rect">
            <a:avLst/>
          </a:prstGeom>
        </p:spPr>
      </p:pic>
    </p:spTree>
    <p:extLst>
      <p:ext uri="{BB962C8B-B14F-4D97-AF65-F5344CB8AC3E}">
        <p14:creationId xmlns:p14="http://schemas.microsoft.com/office/powerpoint/2010/main" val="35425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9192"/>
            <a:ext cx="9144000" cy="976544"/>
          </a:xfrm>
        </p:spPr>
        <p:txBody>
          <a:bodyPr/>
          <a:lstStyle/>
          <a:p>
            <a:r>
              <a:rPr lang="en-US" sz="3200" dirty="0" smtClean="0">
                <a:effectLst/>
                <a:latin typeface="Calisto MT" panose="02040603050505030304" pitchFamily="18" charset="0"/>
              </a:rPr>
              <a:t>Before we begin, it’s my hope that you’ll please </a:t>
            </a:r>
            <a:br>
              <a:rPr lang="en-US" sz="3200" dirty="0" smtClean="0">
                <a:effectLst/>
                <a:latin typeface="Calisto MT" panose="02040603050505030304" pitchFamily="18" charset="0"/>
              </a:rPr>
            </a:br>
            <a:r>
              <a:rPr lang="en-US" sz="3200" dirty="0" smtClean="0">
                <a:effectLst/>
                <a:latin typeface="Calisto MT" panose="02040603050505030304" pitchFamily="18" charset="0"/>
              </a:rPr>
              <a:t>take to heart the following 6 points…</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Don’t </a:t>
            </a:r>
            <a:r>
              <a:rPr lang="en-US" dirty="0">
                <a:effectLst/>
              </a:rPr>
              <a:t>STRESS! PE has been doing Common Core long before it became cool. Don’t let the fancy new term intimidate you.</a:t>
            </a:r>
          </a:p>
          <a:p>
            <a:pPr lvl="0"/>
            <a:r>
              <a:rPr lang="en-US" dirty="0">
                <a:effectLst/>
              </a:rPr>
              <a:t>You don’t have to necessarily change what you’ve been doing, simply look for new ideas or opportunities to embed. </a:t>
            </a:r>
          </a:p>
          <a:p>
            <a:pPr lvl="0"/>
            <a:r>
              <a:rPr lang="en-US" dirty="0">
                <a:effectLst/>
              </a:rPr>
              <a:t>Collaborate with your peers! We all have ideas to share- what’s working and what’s not. Inspire each other.</a:t>
            </a:r>
          </a:p>
          <a:p>
            <a:pPr lvl="0"/>
            <a:r>
              <a:rPr lang="en-US" dirty="0">
                <a:effectLst/>
              </a:rPr>
              <a:t>There may not be a connection in every activity and that’s OK!</a:t>
            </a:r>
          </a:p>
          <a:p>
            <a:pPr lvl="0"/>
            <a:r>
              <a:rPr lang="en-US" dirty="0">
                <a:effectLst/>
              </a:rPr>
              <a:t>You do NOT need to substitute activity for more “talking” time, but instead integrate literacy skills into your activities.</a:t>
            </a:r>
          </a:p>
          <a:p>
            <a:pPr lvl="0"/>
            <a:r>
              <a:rPr lang="en-US" dirty="0">
                <a:effectLst/>
              </a:rPr>
              <a:t>Use our PE Curriculum! All the work has been done for you! Remember it was written for us, by us! Find ways to make it your own!</a:t>
            </a:r>
          </a:p>
          <a:p>
            <a:endParaRPr lang="en-US" dirty="0"/>
          </a:p>
        </p:txBody>
      </p:sp>
    </p:spTree>
    <p:extLst>
      <p:ext uri="{BB962C8B-B14F-4D97-AF65-F5344CB8AC3E}">
        <p14:creationId xmlns:p14="http://schemas.microsoft.com/office/powerpoint/2010/main" val="3713387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Physically literate</a:t>
            </a:r>
            <a:endParaRPr lang="en-US" dirty="0"/>
          </a:p>
        </p:txBody>
      </p:sp>
      <p:sp>
        <p:nvSpPr>
          <p:cNvPr id="3" name="Content Placeholder 2"/>
          <p:cNvSpPr>
            <a:spLocks noGrp="1"/>
          </p:cNvSpPr>
          <p:nvPr>
            <p:ph idx="1"/>
          </p:nvPr>
        </p:nvSpPr>
        <p:spPr>
          <a:xfrm>
            <a:off x="163287" y="1505856"/>
            <a:ext cx="8835571" cy="5261429"/>
          </a:xfrm>
        </p:spPr>
        <p:txBody>
          <a:bodyPr>
            <a:normAutofit fontScale="92500" lnSpcReduction="10000"/>
          </a:bodyPr>
          <a:lstStyle/>
          <a:p>
            <a:pPr marL="0" indent="0">
              <a:buNone/>
            </a:pPr>
            <a:r>
              <a:rPr lang="en-US" dirty="0" smtClean="0"/>
              <a:t>The goal of physical education is to develop physically literate individuals who have the knowledge, skills and confidence to enjoy a lifetime of healthful physical activity.</a:t>
            </a:r>
          </a:p>
          <a:p>
            <a:pPr marL="0" indent="0">
              <a:buNone/>
            </a:pPr>
            <a:r>
              <a:rPr lang="en-US" dirty="0" smtClean="0"/>
              <a:t>To pursue a lifetime of healthful physical activity, a </a:t>
            </a:r>
            <a:r>
              <a:rPr lang="en-US" b="1" dirty="0" smtClean="0"/>
              <a:t>physically literate individual:</a:t>
            </a:r>
          </a:p>
          <a:p>
            <a:r>
              <a:rPr lang="en-US" dirty="0" smtClean="0"/>
              <a:t>Has learned the skills necessary to participate in a variety of physical activities.</a:t>
            </a:r>
          </a:p>
          <a:p>
            <a:r>
              <a:rPr lang="en-US" dirty="0" smtClean="0"/>
              <a:t>Knows the implications of and the benefits from involvement in various types of physical activities.</a:t>
            </a:r>
          </a:p>
          <a:p>
            <a:r>
              <a:rPr lang="en-US" dirty="0" smtClean="0"/>
              <a:t>Participates regularly in physical activity.</a:t>
            </a:r>
          </a:p>
          <a:p>
            <a:r>
              <a:rPr lang="en-US" dirty="0" smtClean="0"/>
              <a:t>Is physically fit.</a:t>
            </a:r>
          </a:p>
          <a:p>
            <a:r>
              <a:rPr lang="en-US" dirty="0" smtClean="0"/>
              <a:t>Values physical activity and its contributions to a healthful lifestyle.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Literacy</a:t>
            </a:r>
            <a:endParaRPr lang="en-US" dirty="0"/>
          </a:p>
        </p:txBody>
      </p:sp>
      <p:sp>
        <p:nvSpPr>
          <p:cNvPr id="3" name="Content Placeholder 2"/>
          <p:cNvSpPr>
            <a:spLocks noGrp="1"/>
          </p:cNvSpPr>
          <p:nvPr>
            <p:ph idx="1"/>
          </p:nvPr>
        </p:nvSpPr>
        <p:spPr>
          <a:xfrm>
            <a:off x="126998" y="1578428"/>
            <a:ext cx="8908144" cy="5261429"/>
          </a:xfrm>
        </p:spPr>
        <p:txBody>
          <a:bodyPr>
            <a:noAutofit/>
          </a:bodyPr>
          <a:lstStyle/>
          <a:p>
            <a:pPr>
              <a:lnSpc>
                <a:spcPct val="70000"/>
              </a:lnSpc>
              <a:spcBef>
                <a:spcPts val="0"/>
              </a:spcBef>
              <a:buNone/>
            </a:pPr>
            <a:endParaRPr lang="en-US" dirty="0" smtClean="0"/>
          </a:p>
          <a:p>
            <a:pPr>
              <a:lnSpc>
                <a:spcPct val="70000"/>
              </a:lnSpc>
              <a:spcBef>
                <a:spcPts val="0"/>
              </a:spcBef>
            </a:pPr>
            <a:r>
              <a:rPr lang="en-US" dirty="0" smtClean="0"/>
              <a:t>Individuals who are physically literate move with competence and confidence in a wide variety of physical activities in multiple environments that benefit the healthy development of the whole person.</a:t>
            </a:r>
          </a:p>
          <a:p>
            <a:pPr>
              <a:lnSpc>
                <a:spcPct val="70000"/>
              </a:lnSpc>
              <a:spcBef>
                <a:spcPts val="0"/>
              </a:spcBef>
            </a:pPr>
            <a:endParaRPr lang="en-US" dirty="0" smtClean="0"/>
          </a:p>
          <a:p>
            <a:pPr>
              <a:lnSpc>
                <a:spcPct val="70000"/>
              </a:lnSpc>
              <a:spcBef>
                <a:spcPts val="0"/>
              </a:spcBef>
            </a:pPr>
            <a:r>
              <a:rPr lang="en-US" dirty="0" smtClean="0"/>
              <a:t>Physically literate individuals consistently develop the motivation and ability to understand, communicate, apply, and analyze different forms of movement.</a:t>
            </a:r>
          </a:p>
          <a:p>
            <a:pPr>
              <a:lnSpc>
                <a:spcPct val="70000"/>
              </a:lnSpc>
              <a:spcBef>
                <a:spcPts val="0"/>
              </a:spcBef>
            </a:pPr>
            <a:endParaRPr lang="en-US" dirty="0" smtClean="0"/>
          </a:p>
          <a:p>
            <a:pPr>
              <a:lnSpc>
                <a:spcPct val="70000"/>
              </a:lnSpc>
              <a:spcBef>
                <a:spcPts val="0"/>
              </a:spcBef>
            </a:pPr>
            <a:r>
              <a:rPr lang="en-US" dirty="0" smtClean="0"/>
              <a:t>They are able to demonstrate a variety of movements confidently, competently, creatively and strategically across a wide range of health-related physical activities.</a:t>
            </a:r>
          </a:p>
          <a:p>
            <a:pPr>
              <a:lnSpc>
                <a:spcPct val="70000"/>
              </a:lnSpc>
              <a:spcBef>
                <a:spcPts val="0"/>
              </a:spcBef>
            </a:pPr>
            <a:endParaRPr lang="en-US" dirty="0" smtClean="0"/>
          </a:p>
          <a:p>
            <a:pPr>
              <a:lnSpc>
                <a:spcPct val="70000"/>
              </a:lnSpc>
              <a:spcBef>
                <a:spcPts val="0"/>
              </a:spcBef>
            </a:pPr>
            <a:r>
              <a:rPr lang="en-US" dirty="0" smtClean="0"/>
              <a:t>These skills enable individuals to make healthy, active choices that are both beneficial to and respectful of their whole self, others, and their environment.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content literacy mean?</a:t>
            </a:r>
            <a:endParaRPr lang="en-US" dirty="0"/>
          </a:p>
        </p:txBody>
      </p:sp>
      <p:sp>
        <p:nvSpPr>
          <p:cNvPr id="3" name="Content Placeholder 2"/>
          <p:cNvSpPr>
            <a:spLocks noGrp="1"/>
          </p:cNvSpPr>
          <p:nvPr>
            <p:ph idx="1"/>
          </p:nvPr>
        </p:nvSpPr>
        <p:spPr>
          <a:xfrm>
            <a:off x="399144" y="1828800"/>
            <a:ext cx="8327570" cy="4666343"/>
          </a:xfrm>
        </p:spPr>
        <p:txBody>
          <a:bodyPr>
            <a:normAutofit/>
          </a:bodyPr>
          <a:lstStyle/>
          <a:p>
            <a:r>
              <a:rPr lang="en-US" sz="3200" dirty="0" smtClean="0"/>
              <a:t>Content literacy is usually defined as “the ability to use reading and writing for the acquisition of new content in a given discipline”. </a:t>
            </a:r>
            <a:r>
              <a:rPr lang="en-US" sz="1600" dirty="0" smtClean="0"/>
              <a:t>(</a:t>
            </a:r>
            <a:r>
              <a:rPr lang="en-US" sz="1600" dirty="0" err="1" smtClean="0"/>
              <a:t>p</a:t>
            </a:r>
            <a:r>
              <a:rPr lang="en-US" sz="1600" dirty="0" smtClean="0"/>
              <a:t>. 184) [McKenna &amp; Robinson, R.D. (1990), Content reading and literacy:  A definition and implications.  </a:t>
            </a:r>
            <a:r>
              <a:rPr lang="en-US" sz="1600" i="1" u="sng" dirty="0" smtClean="0"/>
              <a:t>Journal of Reading, 34</a:t>
            </a:r>
            <a:r>
              <a:rPr lang="en-US" sz="1600" i="1" dirty="0" smtClean="0"/>
              <a:t>, p.184-186].</a:t>
            </a:r>
            <a:endParaRPr lang="en-US" sz="1600" dirty="0" smtClean="0"/>
          </a:p>
          <a:p>
            <a:r>
              <a:rPr lang="en-US" sz="3200" dirty="0" smtClean="0"/>
              <a:t>In recent years, the ability to use oral language (small-and large-group discussion) in mediating students’ learning has been added to this definition.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62753"/>
            <a:ext cx="8708572" cy="1283167"/>
          </a:xfrm>
        </p:spPr>
        <p:txBody>
          <a:bodyPr/>
          <a:lstStyle/>
          <a:p>
            <a:r>
              <a:rPr lang="en-US" sz="3600" dirty="0" smtClean="0"/>
              <a:t>the national PE standards</a:t>
            </a:r>
            <a:endParaRPr lang="en-US" sz="36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3367" y="1405086"/>
            <a:ext cx="7939173" cy="54529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4" y="62753"/>
            <a:ext cx="8871857" cy="1283167"/>
          </a:xfrm>
        </p:spPr>
        <p:txBody>
          <a:bodyPr/>
          <a:lstStyle/>
          <a:p>
            <a:r>
              <a:rPr lang="en-US" dirty="0" smtClean="0"/>
              <a:t>K-12 </a:t>
            </a:r>
            <a:r>
              <a:rPr lang="en-US" dirty="0" smtClean="0"/>
              <a:t>National </a:t>
            </a:r>
            <a:br>
              <a:rPr lang="en-US" dirty="0" smtClean="0"/>
            </a:br>
            <a:r>
              <a:rPr lang="en-US" dirty="0" smtClean="0"/>
              <a:t>PE standards</a:t>
            </a:r>
            <a:endParaRPr lang="en-US" dirty="0"/>
          </a:p>
        </p:txBody>
      </p:sp>
      <p:sp>
        <p:nvSpPr>
          <p:cNvPr id="3" name="Content Placeholder 2"/>
          <p:cNvSpPr>
            <a:spLocks noGrp="1"/>
          </p:cNvSpPr>
          <p:nvPr>
            <p:ph idx="1"/>
          </p:nvPr>
        </p:nvSpPr>
        <p:spPr>
          <a:xfrm>
            <a:off x="145144" y="1614714"/>
            <a:ext cx="8871857" cy="5243286"/>
          </a:xfrm>
        </p:spPr>
        <p:txBody>
          <a:bodyPr>
            <a:normAutofit fontScale="92500" lnSpcReduction="10000"/>
          </a:bodyPr>
          <a:lstStyle/>
          <a:p>
            <a:pPr>
              <a:buNone/>
            </a:pPr>
            <a:r>
              <a:rPr lang="en-US" b="1" dirty="0" smtClean="0"/>
              <a:t>Standard 1: </a:t>
            </a:r>
            <a:r>
              <a:rPr lang="en-US" dirty="0" smtClean="0"/>
              <a:t>The physically literate individual demonstrates competency in a variety of motor skills and movement patterns. </a:t>
            </a:r>
          </a:p>
          <a:p>
            <a:pPr>
              <a:buNone/>
            </a:pPr>
            <a:r>
              <a:rPr lang="en-US" b="1" dirty="0" smtClean="0"/>
              <a:t>Standard 2: </a:t>
            </a:r>
            <a:r>
              <a:rPr lang="en-US" dirty="0" smtClean="0"/>
              <a:t>The physically literate individual applies knowledge of concepts, principles, strategies and tactics related to movement and performance.</a:t>
            </a:r>
          </a:p>
          <a:p>
            <a:pPr>
              <a:buNone/>
            </a:pPr>
            <a:r>
              <a:rPr lang="en-US" b="1" dirty="0" smtClean="0"/>
              <a:t>Standard 3: </a:t>
            </a:r>
            <a:r>
              <a:rPr lang="en-US" dirty="0" smtClean="0"/>
              <a:t>The physically literate individual demonstrates the knowledge and skills to achieve and maintain a health-enhancing level of physical activity and fitness.</a:t>
            </a:r>
          </a:p>
          <a:p>
            <a:pPr>
              <a:buNone/>
            </a:pPr>
            <a:r>
              <a:rPr lang="en-US" b="1" dirty="0" smtClean="0"/>
              <a:t>Standard 4: </a:t>
            </a:r>
            <a:r>
              <a:rPr lang="en-US" dirty="0" smtClean="0"/>
              <a:t>The physically literate individual exhibits responsible personal and social behavior that respects self and others.</a:t>
            </a:r>
          </a:p>
          <a:p>
            <a:pPr>
              <a:buNone/>
            </a:pPr>
            <a:r>
              <a:rPr lang="en-US" b="1" dirty="0" smtClean="0"/>
              <a:t>Standard 5: </a:t>
            </a:r>
            <a:r>
              <a:rPr lang="en-US" dirty="0" smtClean="0"/>
              <a:t>The physically literate individual recognizes the value of physical activity for health, enjoyment, challenge, self-expression and/or social interaction.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24205</TotalTime>
  <Words>1529</Words>
  <Application>Microsoft Office PowerPoint</Application>
  <PresentationFormat>On-screen Show (4:3)</PresentationFormat>
  <Paragraphs>134</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Precedent</vt:lpstr>
      <vt:lpstr>  Physical Education &amp; </vt:lpstr>
      <vt:lpstr>~ Agenda ~</vt:lpstr>
      <vt:lpstr>What is Physical Literacy?</vt:lpstr>
      <vt:lpstr>Before we begin, it’s my hope that you’ll please  take to heart the following 6 points… </vt:lpstr>
      <vt:lpstr>Physically literate</vt:lpstr>
      <vt:lpstr>Physical Literacy</vt:lpstr>
      <vt:lpstr>What does content literacy mean?</vt:lpstr>
      <vt:lpstr>the national PE standards</vt:lpstr>
      <vt:lpstr>K-12 National  PE standards</vt:lpstr>
      <vt:lpstr>What are the California  PE Content Standards?</vt:lpstr>
      <vt:lpstr>What are the California  PE Content Standards?</vt:lpstr>
      <vt:lpstr>What is Common Core?</vt:lpstr>
      <vt:lpstr>CCSS are shifting Educational Practices</vt:lpstr>
      <vt:lpstr>PE Standard Connections to the 4 Cs</vt:lpstr>
      <vt:lpstr>What does it all mean?</vt:lpstr>
      <vt:lpstr>ELA + Math = 5 Strands of Common Core</vt:lpstr>
      <vt:lpstr>CCSS + PE Content Standards  = Physical Literacy</vt:lpstr>
      <vt:lpstr>What Shifts are Necessary for Physical Educators?</vt:lpstr>
      <vt:lpstr>Why Should PE be Involved?</vt:lpstr>
      <vt:lpstr>PE Teachers are  Encouraged to…</vt:lpstr>
      <vt:lpstr>We are all advocates for our PE Program!</vt:lpstr>
    </vt:vector>
  </TitlesOfParts>
  <Company>Chandler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Literacy</dc:title>
  <dc:creator>MJ Elliott</dc:creator>
  <cp:lastModifiedBy>Elliott, MaryJo</cp:lastModifiedBy>
  <cp:revision>63</cp:revision>
  <cp:lastPrinted>2014-10-07T20:20:38Z</cp:lastPrinted>
  <dcterms:created xsi:type="dcterms:W3CDTF">2014-03-24T02:17:48Z</dcterms:created>
  <dcterms:modified xsi:type="dcterms:W3CDTF">2014-10-07T21:41:21Z</dcterms:modified>
</cp:coreProperties>
</file>